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tags/tag5.xml" ContentType="application/vnd.openxmlformats-officedocument.presentationml.tags+xml"/>
  <Override PartName="/ppt/ink/inkAction5.xml" ContentType="application/vnd.ms-office.inkAction+xml"/>
  <Override PartName="/ppt/tags/tag6.xml" ContentType="application/vnd.openxmlformats-officedocument.presentationml.tags+xml"/>
  <Override PartName="/ppt/ink/inkAction6.xml" ContentType="application/vnd.ms-office.inkAction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23"/>
  </p:notesMasterIdLst>
  <p:sldIdLst>
    <p:sldId id="256" r:id="rId2"/>
    <p:sldId id="859" r:id="rId3"/>
    <p:sldId id="837" r:id="rId4"/>
    <p:sldId id="259" r:id="rId5"/>
    <p:sldId id="848" r:id="rId6"/>
    <p:sldId id="1256" r:id="rId7"/>
    <p:sldId id="1257" r:id="rId8"/>
    <p:sldId id="1264" r:id="rId9"/>
    <p:sldId id="1260" r:id="rId10"/>
    <p:sldId id="1324" r:id="rId11"/>
    <p:sldId id="1262" r:id="rId12"/>
    <p:sldId id="1261" r:id="rId13"/>
    <p:sldId id="852" r:id="rId14"/>
    <p:sldId id="1325" r:id="rId15"/>
    <p:sldId id="850" r:id="rId16"/>
    <p:sldId id="849" r:id="rId17"/>
    <p:sldId id="838" r:id="rId18"/>
    <p:sldId id="1252" r:id="rId19"/>
    <p:sldId id="1253" r:id="rId20"/>
    <p:sldId id="1254" r:id="rId21"/>
    <p:sldId id="125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C6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47" autoAdjust="0"/>
  </p:normalViewPr>
  <p:slideViewPr>
    <p:cSldViewPr snapToGrid="0">
      <p:cViewPr varScale="1">
        <p:scale>
          <a:sx n="60" d="100"/>
          <a:sy n="60" d="100"/>
        </p:scale>
        <p:origin x="3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62">
    <iact:property name="dataType"/>
    <iact:actionData xml:id="d0">
      <inkml:trace xmlns:inkml="http://www.w3.org/2003/InkML" xml:id="stk0" contextRef="#ctx0" brushRef="#br0">6341 6647 0,'26'0'199,"-1"0"-191,1 0 8,-1 0 72,0 0-64,1 0-16,24 0 0,-24 0 1,-1 0 7,26 0 1,0 0-1,25 0 1,-51 0 3,0 0 6,1 0-10,25-26-7,-1 26 14,-24 0-14,-1 0 6,0 0 1,26 0 0,51 0 1,-52-25 0,77 25 0,-51 0-1,0 0 1,-50 0-1,24 0 1,-24 0 17,-1 0 38,1 0-56,-1 0 40,26 0-48,-1 0 17,1 0-10,-25 0 2,-1 0 79</inkml:trace>
    </iact:actionData>
  </iact:action>
  <iact:action type="add" startTime="16723">
    <iact:property name="dataType"/>
    <iact:actionData xml:id="d1">
      <inkml:trace xmlns:inkml="http://www.w3.org/2003/InkML" xml:id="stk1" contextRef="#ctx0" brushRef="#br0">6316 10375 0,'51'0'111,"-26"0"-103,51-50 1,-25 50-2,0 0 9,25 0-1,25 0-13,-25 0 13,-50 0 0,-1 0 3,26-26-17,-26 26 15,26 0 1,-26 0-2,1 0 7,-1 0-9,26 0 2,0-25 3,-1-26-1,-24 51-2,24 0 2,-24 0-1,126 0-12,-76 0 26,0 0-10,76 0-7,-25 0 5,0 0-1,0 0-2,0 0 2,25 0-1,-51 0 2,-24 0-3,-52 0-14,26 0 15,25-50 0,-25 24-14,25 26 13,0 0 2,-26 0 14,27 0-23,-52 0 3,0 0 6</inkml:trace>
    </iact:actionData>
  </iact:action>
  <iact:action type="add" startTime="19564">
    <iact:property name="dataType"/>
    <iact:actionData xml:id="d2">
      <inkml:trace xmlns:inkml="http://www.w3.org/2003/InkML" xml:id="stk2" contextRef="#ctx0" brushRef="#br0">5834 14637 0,'0'-25'96,"25"-1"-88,26 26 7,25-25-7,0 25 0,51 0 0,-76-26 6,25 1 3,-51 0-16,52 25 14,24-26 1,-76 26 1,77-50-15,25 24 13,-51 26 1,76 0 1,-76-25 1,0 25-2,-50 0-12,-1 0 10,26-25 1,-1 25-11,1 0 13,-25 0-3,24 0 2,1 0 1</inkml:trace>
    </iact:actionData>
  </iact:action>
  <iact:action type="add" startTime="21965">
    <iact:property name="dataType"/>
    <iact:actionData xml:id="d3">
      <inkml:trace xmlns:inkml="http://www.w3.org/2003/InkML" xml:id="stk3" contextRef="#ctx0" brushRef="#br0">23490 8524 0,'26'0'107,"50"0"-99,-51 0 4,77 0-10,-77 0 5,0 0-1,1 0 8,101 0 3,-1 0-1,-100 0 0,-1 0-15,77 0 15,-26 0 1,25-51 1,-50 51-1,152 0 0,-127 0 0,0 0-2,-50 0-11,50 0 10,0 0-11,-51 0 10,0 0 23,26 0 1,-25 25-28,24-25 30,1 0-27,-26 0 4,52 26 102</inkml:trace>
    </iact:actionData>
  </iact:action>
  <iact:action type="add" startTime="40104">
    <iact:property name="dataType"/>
    <iact:actionData xml:id="d4">
      <inkml:trace xmlns:inkml="http://www.w3.org/2003/InkML" xml:id="stk4" contextRef="#ctx0" brushRef="#br0">23211 13445 0,'76'0'95,"-50"0"-88,25 0 1,-26 0 0,51 0 1,-25 0-1,0 0 9,-26 0-1,0 0 0,51-26 0,-25 26 1,0 0 0,-26 0-1,51 0 1,-25 0 0,25 0-1,-51 0 0,26 0-14,0 0 13,25 0 2,0-25 0,0 25 0,-25-25-1,0 25 1,-1 0-1,1 0 1,25 0 0,-50 0 59</inkml:trace>
    </iact:actionData>
  </iact:action>
  <iact:action type="add" startTime="55954">
    <iact:property name="dataType"/>
    <iact:actionData xml:id="d5">
      <inkml:trace xmlns:inkml="http://www.w3.org/2003/InkML" xml:id="stk5" contextRef="#ctx0" brushRef="#br0">24530 15373 0,'0'-51'142,"26"51"163,-1 0-265,1 0 39,24 0-64,-24 0 50,-1 25-48,0-25 21,1 0-29,-1 0 7,1 0 48,-1 0-40,26 0 0,-26 0-1,0 0-6,26 0 6,-26 0-4,1 0 19,-1 0-20,26 26 5,-26-26 8,26 0-7,-51 25 1,25-25 15,26 0-17,-25 0 2,-1 0-8,0 0 0,1 0-1,24 0 1,1 0-1,-26 0 1,1 0-1,-1 0 1,26 0 0,-26 0 0,1 0-1,-1 0 1,0 0 30,1 0-39,-1 0 4,1 0 24,-1 0-19,0 0 16,1 0-17,-1 0-1,0 0 1,26 0 1,-26 0-1,1 0 1,25 0 12,-26 0-13,0 0-9,26 0 7,-26 0 3,1 0 0,50 0 0,-51-25-1,1 25-15,-1 0 16,0 0 6,26 0 1,0 0-17,-26 0 33,1 0-31,-1 0 6,0 0 2,26 0-1,25 0 1,-50 0 1,-1 0-4,51 0 2,-51 0 0,26 0 1,-26 0 4,1 0-6,-1 0-1,26 0 2,-26 0 1,1 0 1,75 0-1,-75 0 0,24 0-1,-24 0 2,-1 0-1,26 0-3,-26 0 3,51 0-1,-50 0 3,-1 0-4,0 0 1,26 0 1,-26 0-16,1 0 14,-1 0 10,26 0-16,-26 0 7,26 0 2,-26 0-2,1 0 0,50 0 2,-51 0-2,51 0 1,-50 0 0,-1 0-1,26 0 0,-26 0-13,26 0 12,-26 0 8,26 0-12,0 0 10,-26 0-9,0 0 5,1 0 0,-1 0 25,1 0-17,-1 0-8,0 0-1,1 0 0,24 0 1,52 0 0,-51 0 0,-26 0-1,51 0 1,-25 0-1,-26 0-1,51 0-11,-50 0 13,-1 0-3,0 0 3,26 0 1,-25 0 3,-1 0-10,0 0 6,51 0 0,-25 0 3,-26 0-2,1 0-8,75 0 27,-50 0-21,-26 0-3,1 0 4,25 0 0,-26 0-17,0 0 16,51 0 1,-25 0 0,-26 0-1,52 0 1,-52 0 0,26 0-1,-1 0 1,27 0 0,-1 0 0,-26 0-1,26 0 1,-50 0-1,-1 0-15,26 0 14,0 0 12,-26 0-13,26 0-2,-26 0 5,26 0-1,-26 0 1,26 0-1,0 0 0,-1 0 0,-24 0 1,-1 0 32,26 0-41,-26 0 32,1 0-31,-1 0 23,0 0-9,1 0 17,-1 0 1,26-51-24,-26 51 29,26-26-38,0 26 48,-26 0-48,26 0 32,-26 0-32,1 0 16,-1 0-16,51 0 9,-25 0 6,-26 0-8,1 0-6,24 0 3,26 0 5,-50 0 3,-1 0-5,26 0 0,-26 0-15,1 0 18,24 0-3,-24 0 2,-1 0 0,0 0-1,26 0 1,0 51 0,25-51-1,-51 0 1,26 0 0,-26 0-1,26 0 1,-25 0 17,-1 0-18,0 0 8,1 0 31,-1 0-6,0 0-43,1 0 3,25 0 48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90">
    <iact:property name="dataType"/>
    <iact:actionData xml:id="d0">
      <inkml:trace xmlns:inkml="http://www.w3.org/2003/InkML" xml:id="stk0" contextRef="#ctx0" brushRef="#br0">15373 7737 0,'-26'0'119,"52"0"-102,-1 0-2,0 0 1,1 0-6,-1 0 8,127 0-1,-76 0 0,102 51-1,-26-51 1,-50 0-2,-26 0-13,-26 0 14,-24 0-15,126 25 15,-25 1 0,-76-26 1,75 25-1,27-25 6,-103 0-11,26 0 6,26 0-1,-1 0 1,26 0-1,0 26 1,-76-26 1,0 0-3,25 0 2,-51 0 0</inkml:trace>
    </iact:actionData>
  </iact:action>
  <iact:action type="add" startTime="12185">
    <iact:property name="dataType"/>
    <iact:actionData xml:id="d1">
      <inkml:trace xmlns:inkml="http://www.w3.org/2003/InkML" xml:id="stk1" contextRef="#ctx0" brushRef="#br0">15449 16971 0,'25'0'97,"26"0"-90,-1 0 1,27 0 8,126 0 0,-51 0-8,-102 0 6,77 0 2,51 0 1,-51 0-16,0-26 15,126 26 0,-126 0 1,25 0 0,26 0-1,-26 0 1,-50 0 0,-26 0-1</inkml:trace>
    </iact:actionData>
  </iact:action>
  <iact:action type="add" startTime="16354">
    <iact:property name="dataType"/>
    <iact:actionData xml:id="d2">
      <inkml:trace xmlns:inkml="http://www.w3.org/2003/InkML" xml:id="stk2" contextRef="#ctx0" brushRef="#br0">33232 17224 0,'25'-25'23,"1"25"-6,-1 0-9,0 25 7,1 26 2,-1 0 0,0 50-1,1-25 1,-26-25 5,0-26 26,0 1-8,0-1 80,0 1-96,0-1-8,0 0-8,0 1 0,0-1 6,0 102 3,0-26-1,0-25-15,0 0 15,0-50 1,0 75-1,-26-75 111,1-77-111,25 26-8,0-1-1,-25-101 2,-1 26 7,26-51 2,0 76-2,0 0 0,0-26 1,0 77 52,0-1-53,0 1-9,0 0 10,0-26-9,0 0 9,0-76 0,0 77 6,0 24 10,0 1 22,0 50 218,0 26-266,0 25 9,26-51-9,-26 1 1,25 50 3,-25-51 6,0 51-1,0-50 1,0 24 1,0 1 8,0-25 14,0-1-23,0 26 0,0 25 0,0-26 11,0-24-20,0-1 4,0 1 5,0 24-1,0 1 1,0 0 0,0 25-1,0-25-15,0 25 15,-25-51 0,25 26 1</inkml:trace>
    </iact:actionData>
  </iact:action>
  <iact:action type="add" startTime="21611">
    <iact:property name="dataType"/>
    <iact:actionData xml:id="d3">
      <inkml:trace xmlns:inkml="http://www.w3.org/2003/InkML" xml:id="stk3" contextRef="#ctx0" brushRef="#br0">10958 5886 0,'0'25'39,"77"-25"4,-52 0-36,26 0 0,-1 0 8,27 0-6,-52 0-2,26 0 6,50 0 4,-25 0-1,-50 0 1,24 0-1,-24 0-15,50 0 15,-51 0 0,51 0 1,26 0 0,-1 0 0,1 0 0,-26 0 0,-25 0-1,25 0 1,-51 0-1,26 0 1,-1 0-2,-24 0-13,25 0-2,-26 0 16,0 0 0,51 0-15,1 0 16,24 0 0,-50 0-1,-1 0 1,-24 0 0,25 0-1,-1 0 1,26 0 0,-50 0-1,-1 0-14,1 0 14,24 0-1,-24 0-13,50 0 13,-51 0 2,77 0 0,-1 0-1,-76 0 0,1 0 1,-1 0 83</inkml:trace>
    </iact:actionData>
  </iact:action>
  <iact:action type="add" startTime="23405">
    <iact:property name="dataType"/>
    <iact:actionData xml:id="d4">
      <inkml:trace xmlns:inkml="http://www.w3.org/2003/InkML" xml:id="stk4" contextRef="#ctx0" brushRef="#br0">9868 15550 0,'0'-25'70,"25"-1"-62,0 26 0,1-25 0,75-26 31,26 26-31,-51 25 0,0 0 7,102-25 1,-77 25 1,-25 0-15,-50 0 12,25 0 2,101 0-13,-51 0 11,178 0 3,-76 0 0,-51 0 0,26 0-1,-77 0 0,1 0 0,-26 50 1,-51-50 1,1 0-2,-1 0 0,1 0 1,-1 0 0,26 0-16,50 0 14,-76 0 2,1 0 14,-1 0 0,1 0-22,-1 0 3,51 0 5,-25 0 0,25 0 33,-51 0-18,51 0-24,-50 0 3,50 0 6,-51 0-2,26 0 2,0-25-1,-26 25 1,0-25 0</inkml:trace>
    </iact:actionData>
  </iact:action>
  <iact:action type="add" startTime="28027">
    <iact:property name="dataType"/>
    <iact:actionData xml:id="d5">
      <inkml:trace xmlns:inkml="http://www.w3.org/2003/InkML" xml:id="stk5" contextRef="#ctx0" brushRef="#br0">10806 6900 0,'-25'0'48,"50"26"-24,1-26-16,75 25 0,-25 0 0,51 26 3,25-51 6,77 25-1,-128 1 1,102-26 0,-76 0 1,-51 0-16,76 0 14,-25 0-1,-26 0 2,1 0-1,-1-51 1,26 51 0,-25-25-1,-1-1 1,1 26 0,-26-25-1,-25 0 0,-1 25 0,1 0 1,-26-26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42">
    <iact:property name="dataType"/>
    <iact:actionData xml:id="d0">
      <inkml:trace xmlns:inkml="http://www.w3.org/2003/InkML" xml:id="stk0" contextRef="#ctx0" brushRef="#br0">14256 2639 0,'-25'0'94,"50"0"-78,1 0-9,24 0 0,-24 0 2,25 0 0,-1 0 6,-24 0-3,50 0 5,25 0-1,-50 0 1,-26-26-16,1 26 14,-1 0 2,26 0-16,0 0 15,25 0 1,-26 0-1,1 0 1,0 0-1,25 0 1,-51 0 1,51 0-2,-50 0 0,50 0-13,-25 0-3,-1 0 15,-24 0 0,50 0-12,25 0 12,-25 0 1,26 0 1,-77 0 0,51 0-1,-25 0 1,-26 0 0,77 0 0,-51 0-1,-26 0 0,26 0-13,-26 0 13,1 0 0,-1 0 1,26 0-2,25 0 2,-51 0 0,26 0-1,25 0 0,-25 0 1,25 0 0,-25 0-1,50 0 1,-25 0 1,-51 0-1,1 0-2,-1 0-14,26 0 15,50 0 7,-75 0-7,-1 0-5,1 0 19,-1 0-15,0 0-7,1 0 6,-1 0 133</inkml:trace>
    </iact:actionData>
  </iact:action>
  <iact:action type="add" startTime="44912">
    <iact:property name="dataType"/>
    <iact:actionData xml:id="d1">
      <inkml:trace xmlns:inkml="http://www.w3.org/2003/InkML" xml:id="stk1" contextRef="#ctx0" brushRef="#br0">25139 2715 0,'26'0'89,"-1"0"-80,26 0-3,-26 0 2,26 0 9,25 0-9,25 0 4,-50 0 5,101 0 0,-25 0-1,25 0 3,-75 0-3,-27 0-15,77 0 14,0 0 1,-26 0 1,1 0-1,-51 0 1,-1 0-1,1 0 1,101 0 0,-126 0 2,50 0-5,0 0 19,-25 0-32,25-26 15,0 26 1,51-25-1,-77 25 1,27 0 0,49-25-1,-24 25 1,-1 0 0,-50 0-1,25 0 1,26 0-1,50 0 1,-51 0 1,-25 0-2,-50 0 0,50 0 1,0 0 1,26 0-1,-52 0-1,52 0 0,-1 0 0,26 0 1,-51 0 0,-50 0-1,50 0-15,25 0 15,51 25 0,-126-25 1,101 0 1,-51 0-2,25 0 1,-76 0-1,1 0-13,-1 0 11,1 0-10,-1 0 8,0 0 5,51 0-1,-50 0 0,-1 0-15,1 0 31,50 0-24,-26 0 2,52 25 7,-1-25-1,-25 0 1,26 0 0,-26 0-1,25 26 19,-50-26-10,25 0-9,-50 0-8,-1 0 16,51 0 32,-50 0-48,-1 0 6,51 0 3,-51 0-3,1 0 5,24 0-18,1 0 13,101 0 4,-75 0-2,-1 0 0,-51 0 1,0 0 0,1 0-1,24 0 1</inkml:trace>
    </iact:actionData>
  </iact:action>
  <iact:action type="add" startTime="51388">
    <iact:property name="dataType"/>
    <iact:actionData xml:id="d2">
      <inkml:trace xmlns:inkml="http://www.w3.org/2003/InkML" xml:id="stk2" contextRef="#ctx0" brushRef="#br0">27270 3755 0,'26'0'118,"75"0"-110,-50 0 0,25 0-1,-25 0 1,50 0 0,77 0 9,-51 25-1,25 1 1,-76-26-1,-25 0 0,25 0 6,-51 0-10,0 0 5,77 0-1,-51 0 102,-1 0-104,1 0-6,25 0 8,0 0 0,-50 0-4,50 0 4,-51 0 11,1 25 21</inkml:trace>
    </iact:actionData>
  </iact:action>
  <iact:action type="add" startTime="96425">
    <iact:property name="dataType"/>
    <iact:actionData xml:id="d3">
      <inkml:trace xmlns:inkml="http://www.w3.org/2003/InkML" xml:id="stk3" contextRef="#ctx0" brushRef="#br0">12125 15778 0,'0'26'87,"26"25"-45,-1-1-34,77-24 6,-77-26 18,0 0-16,51 0-9,-50 0 7,-1 0 2,1 0 1,-1 0-1,0 0 1,1 25 0,24-25 7,-24 0-7,25 0-7,-26 0 6,0 0 0,26 0 4,-26 0-5,26 0 0,-26 0-12,1 0 12,-1 0 0,26 0-12,-26 0 12,1 0 1,24 0 1,52 0 0,-51 0 6,-26 0-8,26 0 1,-26 0 1,0 0-4,1 0 4,25 0-14,-26 0 11,0 0 1,1 0 3,-1 0 6,0 0 31</inkml:trace>
    </iact:actionData>
  </iact:action>
  <iact:action type="add" startTime="119651">
    <iact:property name="dataType"/>
    <iact:actionData xml:id="d4">
      <inkml:trace xmlns:inkml="http://www.w3.org/2003/InkML" xml:id="stk4" contextRef="#ctx0" brushRef="#br0">13343 6697 0,'51'0'145,"-26"0"-122,1 0-15,-1 0 0,0 0 2,1 0 6,24 0 2,1 0 0,0 0-2,-26 0 1,26 0-16,-26 0 13,26 0 3,25 0 18,-25 0-17,0 0-2,-26 0-1,0 0 7,26 0-5,0 0-3,-26 0 0,26 0 1,0 0 2,-1 0-2,27 0 3,-27 0-2,1 51 1,-26-51 0</inkml:trace>
    </iact:actionData>
  </iact:action>
  <iact:action type="add" startTime="127540">
    <iact:property name="dataType"/>
    <iact:actionData xml:id="d5">
      <inkml:trace xmlns:inkml="http://www.w3.org/2003/InkML" xml:id="stk5" contextRef="#ctx0" brushRef="#br0">12963 10096 0,'0'0'1,"-26"26"6,1-1 1,-1-25 7,1 26-7,0-1 8,-26 0-1,26-25-13,-51 0 14,-1 26 0,-24-1 1,-1 26-1,77-26 1,-26 0 1,26 1-2,-26-26 5,26 25-7,0 26 3,25-26-16,0 1 14,0 50 0,0 0-12,0-25 12,0-1 1,0 1 0,0 51 1,25-52 0,0-24 0,77 24-1,-77-50 12,0 0-13,1 0-7,-1 0 8,51-25 3,26-51-3,-26-26 1,0 26-1,-51 0 0,26 51 1,-26-51 0,1 50 0,25-24-3,-26-1-11,-25 26 11,51-26-11,-26 25 11,26-24-11,-26 24 13,-25 1 87,0 0-95,0-1 0,0-24 7,-101 24 2,50 1-1,0 25-1,0 0-15,26 0 16,-26 0-1,1 0-13,-1 0 22,26 0 24,-26 0-24,25 0-16,1 25 7,25 1-1,-25-1 3,-77 76 0,51-50 8,26-26-8,0 1-8,-1-1 7,1 26 1,25-26 21,-76 26 48,76-26-69,0 26-8,0-26-1,0 1 1,0-1 7,-25 26 1,25-26 0,0 1 43,25-26-51,0 0-2,1 0 2,50 0 7,51-51 0,-102 51 0,0 0-15,77-76 14,-77 25 1,26-25 1,0-25 0,-26 50-1,26-25 1,-51 50 59,0 1-44,-26 25-9,1 0-14,0 0-1,-1 0 0,1 0 2,-26 25 7,26 26 1,-26 25-1,51-50 0,-25-1-1,25 0-1,-26 51-13,26-50 16,0-1 12,-25 0-13</inkml:trace>
    </iact:actionData>
  </iact:action>
  <iact:action type="add" startTime="148087">
    <iact:property name="dataType"/>
    <iact:actionData xml:id="d6">
      <inkml:trace xmlns:inkml="http://www.w3.org/2003/InkML" xml:id="stk6" contextRef="#ctx0" brushRef="#br0">20598 13572 0,'77'0'102,"-52"0"-94,51 0 0,-25 0 0,-1 0 7,27 0-7,-52 0 0,51 0 9,26-26 0,-52 26 0,1 0 0,0-25-1,-26 25 52,0 0-34,1 0-19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34">
    <iact:property name="dataType"/>
    <iact:actionData xml:id="d0">
      <inkml:trace xmlns:inkml="http://www.w3.org/2003/InkML" xml:id="stk0" contextRef="#ctx0" brushRef="#br0">28184 13242 0,'0'-51'158,"25"51"-140,0 0-10,1 0 2,24 0 7,1 0 0,25 25-1,-50-25 3,24 0-5,26 0 3,26 51 0,25-25 0,-102-26-1,51 0 1,0 0-1,-25 0 1,0 0 0,25 0-1,0 0 1,0 0 0,26 0 0,-77 0-1,102 0 1,-76 0-1,-1 0-15,26 0 15,-50 0 1,75 0 0,-25-26-1,-50 26 1,50 0 0,-25 0 0,-1 0-1,-24 0-14,24-25 12,-24 25-11,-1 0-3,51-51 16,26 26-1,-26 25 3,51 0-3,-51 0 3,51-51-2,-77 51 1,1-25 0</inkml:trace>
    </iact:actionData>
  </iact:action>
  <iact:action type="add" startTime="136633">
    <iact:property name="dataType"/>
    <iact:actionData xml:id="d1">
      <inkml:trace xmlns:inkml="http://www.w3.org/2003/InkML" xml:id="stk1" contextRef="#ctx0" brushRef="#br0">11187 9944 0,'0'26'79,"76"-1"-54,-51-25-10,51 0-6,-50 0 8,-1 0 0,26 0 0,-26 0-1,51 0 1,-25 25 0,0-25-1,25 0 1,-25 0 0,-26 0 1,51 0-2,26 0 2,-77 0-2,26 0 1,-1 0-1,27 0 1,-27 0-1,1 0 3,0 0-4,-1 0 1,1 0-15,0 0 15,0 0 1,-26 0-16,0 0 14,52 0 3,-1 0-4,25 0 3,-50 0-1,25 0 1,-25 0 0,-1 0-1,27 0 1,-27 0 0,1 0 0,-26 0-15,26 0 13,0 0 2,0 0 15,-26 0-13,51 0-3,-51 0 1,52 0-2,-27 0 2,1 0-1,0 0 1,50 0-1,51 0 1,-76 0 0,26 0 0,25 0-1,-51 0 1,0 0 0,-51 0-1,51 0 1,-25 0 0,25 0-1,-25 0 1,0 0-16,0 0 14,-1 0 2,1 0-1,-26 0-15,51 0 15,-50 0 1,50 0 0,-51 0 13,26 0-23,-26 0 6,1 0 4,-1 0-1,1 0 1,75 0 1,-50 0 14,-1 0-15,1 0-1,25 0 1,-50 0 1,-1 0-1,26 0-1,0 0 1,-1 0-1,-24 0 1,50 0-15,0 26 21,-51-26 0,26 0-2,0 0-5,-26 0-2,0 0 3,26 0-1,-25 0 1,-1 0-1,0 0 2,1 0 25</inkml:trace>
    </iact:actionData>
  </iact:action>
  <iact:action type="add" startTime="147420">
    <iact:property name="dataType"/>
    <iact:actionData xml:id="d2">
      <inkml:trace xmlns:inkml="http://www.w3.org/2003/InkML" xml:id="stk2" contextRef="#ctx0" brushRef="#br0">5174 12760 0,'-25'0'104,"25"25"-41,25-25-48,1 0-7,25 26 16,50-26-16,-76 0 8,1 0 0,-1 0-8,26 0 8,25 0-1,-51 0 2,26 0-17,0 0 16,-26 0 1,51 25-1,-25-25 1,25 0 0,0 0 0,-50 0 0,50 0-1,25 0 1,1 0 0,-52 0-2,-24 0 3,25 0-1,50 0 0,-50 0-2,25 0 2,-25 0 0,101 0 0,-76 0-1,-51 0 1,102 0 0,-25 0 0,-52 0-1,52 0-15,75 0 29,-151 0-22,24 0 2,27 0 8,126 0-1,-102 0 0,-76 0-1,102 0 1,-25 0-1,-52 0-15,52 0 15,25 0 1,0 0-1,25 0 1,-127 0 0,153 0-1,-51 0 1,-77 0 0,1 0-1,-26 0 3,1 0-4,25 0 2,-26 0-1,0 0 1,1 0 6,-1 0 33,0 0-34,1 0-7,-1 0 3,26 0-17,0 0 15,-1 0 1,-24 0-1,24 0 0,52-25 1,-26 25-1,0-26 2,-51 26-3,26-25 2,-25 25 0,-1 0-15,0 0 12,51 0 2,-25 0 10,-25 0-10,24 0 584,-24 0-584,-1 0-8,0 0 24,1 0 15,-1 0-29,0 0-4,1 0 27,-1 0-24,1 0 22,-1 0 57</inkml:trace>
    </iact:actionData>
  </iact:action>
  <iact:action type="add" startTime="153831">
    <iact:property name="dataType"/>
    <iact:actionData xml:id="d3">
      <inkml:trace xmlns:inkml="http://www.w3.org/2003/InkML" xml:id="stk3" contextRef="#ctx0" brushRef="#br0">4261 18290 0,'26'0'121,"24"25"-114,-24-25 9,24 0-7,-24 0 6,25 0-2,25 0 6,-26 0-18,-24 0 13,-1 0 12,0 0-17,77 0 6,-51 0 2,-26 0 0,102 0 0,-102 25 0,77-25-2,-77 0 1,26 0 1,25 0-1,-25 0 1,25 0 0,-51 0 16,-25 26 175,-25-1-199,-51-25 6,50 0-8,-24 0 6,-52 26 3,26-1 1,-51-25 0,26 25-1,75-25 1,-50 0 0,25 0-1,1 0 1,24 0 14,1 0 33,0 0-48,-1 26-8,26-1 63,-25-25-54,50 0 15,51 0-9,0 0-15,26 0 6,50 0 2,-50-25 0,24-1 2,-151 26 175,-26 0-185,26 0 0,-26 0 0,26 0 0,0 0-1,-1 0 8,-151 0 2,126 0 0,0 0-1,26 0 15,50 0 171,51 0-194,-50 0-1,75 0 1,-25 0 5,51 0 4,-26 0 0,-75 0-3,-1 0 3,1 0 35</inkml:trace>
    </iact:actionData>
  </iact:action>
  <iact:action type="add" startTime="166650">
    <iact:property name="dataType"/>
    <iact:actionData xml:id="d4">
      <inkml:trace xmlns:inkml="http://www.w3.org/2003/InkML" xml:id="stk4" contextRef="#ctx0" brushRef="#br0">15322 9919 0,'0'25'39,"25"-25"9,1 0 7,-1 0-47,0 0 25,1 0-26,-1 0 2,51 0 6,-51 0 9,52 0-8,-52 0 9,-50-25 119,-26 25-136,-25 0 0,50 0 9,1 0-10,-26 0 10,26 0 0,-26 0 0,102 0 236,25 0-245,-25 0 8,-26 0 0,-25 25 144,-76 1-142,25-1-10,1-25 0,24 0 6,-50 25-13,51-25 12,-1 0 2,1 0 2,50 0 145,26 0-155,76-25 1,-76 0 2,-26 25 5,0 0 0,1 0 100,-52 0-28,1 0-63,0 0-10,75 0 155,1 0-161,-26 0 0,1 0 2,-26 25 139,-51 26-133,26-51-7,-26 0-1,0 25 9,26-25-1,50 0 143,26 0-151,-26 0-1,26 0 1,-76 0 153,-51 25-153,-26-25 15</inkml:trace>
    </iact:actionData>
  </iact:action>
  <iact:action type="add" startTime="171122">
    <iact:property name="dataType"/>
    <iact:actionData xml:id="d5">
      <inkml:trace xmlns:inkml="http://www.w3.org/2003/InkML" xml:id="stk5" contextRef="#ctx0" brushRef="#br0">9817 12684 0,'76'25'104,"-25"-25"-88,-1 0-9,-24 0 8,-1 0-1,26-25 3,-26 25 0,1 0 32,24 0-33,-24 0 0,-52 0 82,-24 0-91,24 0 1,-24 0 0,-27 0-1,27-26 4,-1 26 4,102 0 184,-1 0-184,-24 0-7,-77 0 152,26 0-151,-1 0-1,-50 26 0,0-26 15,127 0 122,-26 0-138,26 0 1,-26 0 1,1 0-1,-1 0 8,0 51 112,-50-51-88,25 25-22,-25-25-4</inkml:trace>
    </iact:actionData>
  </iact:action>
  <iact:action type="add" startTime="176947">
    <iact:property name="dataType"/>
    <iact:actionData xml:id="d6">
      <inkml:trace xmlns:inkml="http://www.w3.org/2003/InkML" xml:id="stk6" contextRef="#ctx0" brushRef="#br0">11770 12227 0,'-25'0'55,"25"76"-22,76 26-25,25 50 6,-75-127-5,-1 51 8,26 51-4,50-25 3,-50-26 0,-25-51 0,-1 1-14,26-1 13,-26 26-14,26-26 15,-26 0 7,0 1-6,-25-1-6,26 26 5,-1 0 4,1-26 4,-1 0-16,26 26 8,-51 0-1,25-1 2,0 1 0,1 0-1,-1-26 1,1 26 0,24 25 13,-50-50-14,26-1-9,-26 0 6,25 1 4,-25 24 0,25-24 0,26 50-1,25 0 1,-76-51-1,76 51 1,-76-25 0,0 253-1,102-253 1,-51 25 0,-1 0 0,-24 26-1,24-51 1,1-1-1,-51-24-15,51 24 16,-26 1 0,1-25-1,-1 24 1,51 52 0,-51-77 91,1 0-100,-1 1 9,1 25-10,50-1 9,-76-24 2,25-1-10,26 26 8,-1 25 1,27 0 0,-27-25 0,1-1-1,-26 1 1,1 0 0,50 0-1,-51 25 1,26-51-14,0 51 13,-1 0-1,-24-25 0,50 25 2,-25-51 0,-1 52 0,-24-27 0,-1-24-1,77 50 0,-102-51 1,76 1 0,-51-1-1,0-25-15,26 25 15,-51 1 0,26 24-14,24 26 14,1-25 1,0-25-1,-26-1 7,-25 0-8,25 1-3,-25-1 9,0 0 44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340">
    <iact:property name="dataType"/>
    <iact:actionData xml:id="d0">
      <inkml:trace xmlns:inkml="http://www.w3.org/2003/InkML" xml:id="stk0" contextRef="#ctx0" brushRef="#br0">27803 15778 0,'76'0'151,"-25"0"-136,25 0 0,-51 0 0,26 0 5,0 0-4,-26 0 2,127 0-2,-76 0 2,-25 0 31,25 0-33,26 0 1,-51 0-1,25 0 1,0 0 0,25 0-1,-50 0 1,-26 0 0,1 0-1,24 0-1,-24 0-12,-1 0 12,26 0 2,0 0-2,25 0-11,51 0 10,-77 0 3,26 0-1,1 0 2,-1 0-2,0 0 1,51-76-1,-26 51 1,-50 25-2,0 0-12,25 0-3,-26 0 15,-24 0 0,24 0-12,-24 0 13,25 0-15,50-25 14,-25-1 2,26 1 0,-52 0-1,1 25 0,25-26 1,0 26 0,0 0 0,1 0-1,-52-51 0,51 51-15,25 0 16,1-25-1,-77 25 1,51 0 0,-50 0 0,25 0-1,-1 0 5,-24 0-8,24 0 6,26 0-5,-25 0 3,25 0-17,-50 0 17,24 0-16,27 0 14,-27 0 2,26 0-1,0 0 1,-50 0-1,-1 0 0,1 0 14,-1 0-22,0 0 6,1 0 28,-1 0-35,0 0 26,1 0-16</inkml:trace>
    </iact:actionData>
  </iact:action>
  <iact:action type="add" startTime="17905">
    <iact:property name="dataType"/>
    <iact:actionData xml:id="d1">
      <inkml:trace xmlns:inkml="http://www.w3.org/2003/InkML" xml:id="stk1" contextRef="#ctx0" brushRef="#br0">30416 15753 0,'0'25'80,"0"1"-71,0-1-2,51-25 8,-1 0-7,1 0 6,-25 0 1,50 0-11,-26 0 9,26 0-11,102 0 14,-26 0 1,-50 0-2,-26 0 1,-25 0 2,-1 0-2,26 0 1,-25 0-1,0 0 1,50 0 0,1 0-1,-77 0 1,26 0-1,0 0-14,-26 0 23,0-25 79,-101 25-89,51 0-6,-77 0 4,-24 0 3,-1 0 1,76 0-17,-76 0 16,-25 0 2,-26 0-2,52 0 1,24 0 0,-25 0 0,51 25 0,0-25-1,51 0 1,-51 0-1,101 0 155,26 0-163,-1 0 0,27 0-1,-1 0 0,-26 0 9,1 0-15,101 0 14,-50 0 1,-26 0 0,0 0-14,-25 0 15,25 0 0,-51 0-1,1 0 5</inkml:trace>
    </iact:actionData>
  </iact:action>
  <iact:action type="add" startTime="30409">
    <iact:property name="dataType"/>
    <iact:actionData xml:id="d2">
      <inkml:trace xmlns:inkml="http://www.w3.org/2003/InkML" xml:id="stk2" contextRef="#ctx0" brushRef="#br0">16134 7281 0,'25'0'96,"26"0"-87,-26 0-1,0 0 0,26 0 0,-25 0 8,24 0 1,-24 0 0,-1 0-1,51 0 0,-25 0 1,0 0 76,-26 0-85,0 0 8,26 0-8,-26 0 8,1 0 0,-1 0-7,77 0 8,-26 0 0,-26 0 0,1 0 3,0 0-7,-26 0 4,128 0 2</inkml:trace>
    </iact:actionData>
  </iact:action>
  <iact:action type="add" startTime="45036">
    <iact:property name="dataType"/>
    <iact:actionData xml:id="d3">
      <inkml:trace xmlns:inkml="http://www.w3.org/2003/InkML" xml:id="stk3" contextRef="#ctx0" brushRef="#br0">13267 9437 0,'0'51'72,"0"-1"-64,0 1 8,-101 0-8,101 0 6,-26 101 2,1 25 1,25-151-1,0 101-15,0-77 15,-26 1 2,26-26-1,0 77-1,0-77-1,-25 26 2,25-26 12,0 1-22,0-1 8,0 0 1,0 1-15,0 50 15,0 25 0,0-75 9,0-1-16,0 0 8,0 1-1,0-1 6,0 51 9,0-25-13,0 0-2,0-26-2,0 51 3,0-50-1,0 24 0,0 1 1,0-26 0,0 26 0,25 0 0,1 0 0,-26 25-1,0 50 1,0-75 0,51 0-16,-51 25 14,0 0 2,0-25-1,0-26-14,0 51 13,0 0 1,0-25 1,0 25 0,25 26-1,-25-52 1,0 27 0,0-27-1,0-24 17,0-1-15,0 26-3,0 101 26,-25-51-18,25-75 17,0-1-27,0 26 4,-26-26 0,1 51 25</inkml:trace>
    </iact:actionData>
  </iact:action>
  <iact:action type="remove" startTime="70547">
    <iact:property name="style" value="instant"/>
    <iact:actionData xml:id="d4" ref="#d2"/>
  </iact:action>
  <iact:action type="remove" startTime="71374">
    <iact:property name="style" value="instant"/>
    <iact:actionData xml:id="d5" ref="#d3"/>
  </iact:action>
  <iact:action type="add" startTime="70463">
    <iact:property name="dataType" value="strokeEraser"/>
    <iact:actionData xml:id="d6">
      <inkml:trace xmlns:inkml="http://www.w3.org/2003/InkML" xml:id="stk4" contextRef="#ctx0" brushRef="#br1">24557 11491 0,'0'25'16,"0"51"0,-51-25-8,-76 25-1,51-50 1,-26 24-1,26 1 1,-76 0 0,51 25 3,24-51-5,-49 26 2,75-51 0,-51 76 0,1-51 8,76-25-8,-1 0 1,-25 26 7,-25 24 24,51-24-23,-26 25-10,1-26 1,-1 26 0,25-51-1,-24 76 1,-1-51 0,-51 77-1,1 24 2,50-75-2,-126 152 13,-331 457-10,458-483-3,-52-50 1,26 0 0,25-76-1,1-1 1,-1 26 0,0 1 1,26-1 0,-51-26-2,50 1 1,-50 51 9,76-52-9,-25 1-2,25 0 2,-26-26 0,1-25 0,0 25 1,-1 26 7,26-25 17,-25 24-27,25-24 2,0-1 0,0 51 0,0-50 1,-51 151-1,51-126 0,-51 25 0,26 25-1,25 77 1,-25-77 0,25-25 0,0 127 1,-26-76 0,26 25-2,0-50 2,0-51-3,-50 75 3,-1 52-2,51-26 3,-51 0-3,0 26 1,51-51 1,0-102-3,-50 77 2,50-52 18,-26-50-18,26-76 64,-50-25-65,50-204 2,0 1-2,0-51 2,0 101-2,0-76 1,0 77 0,0-153-1,0 152 15,0-431-11,0 584-6,0 50 4,0 0-1,0 77 103,0 126-102,0-50-2,0 151 3,0-101-2,-51 51 0,51-127 0,0 77-1,-26 176 1,-50-75 0,26-203-1,-77 76 2,-51 202-1,153-253 0,-1 127 1,1-127-2,25 77 1,-76-26-1,51-26 1,25-76 1,-26 102-1,-25 0 0,51-102 0,0 26-1,0 25 1,0-50 0,0 24 1,0 1-1,0-26 0</inkml:trace>
    </iact:actionData>
  </iact:action>
  <iact:action type="add" startTime="77545">
    <iact:property name="dataType"/>
    <iact:actionData xml:id="d7">
      <inkml:trace xmlns:inkml="http://www.w3.org/2003/InkML" xml:id="stk5" contextRef="#ctx0" brushRef="#br0">21715 12303 0,'-26'0'902,"52"0"-845,-1 0-51,26 0 10,-26 0-5,0 0 6,26 0 20,51 0-5,-52 0-16,1 0 1,-25 0-1,-1 0 1,76 0 0,-75 0-2,-1 0 1,127 0 1,-101 0-1,51 0 1,-26 0 0,-26 0 2,1 0-17,-26 0 11,52 0 4,-1 0-1,0 0 2,0 0-3,76 0 1,-76 0 1,76 0 0,-25 0-1,0-76 1,-76 76-1,76-25 1,-26 25 0,-50 0 0,-26 0-16,26-26 14,-26 26 1,51 0-15,1 0 15,-27 0 1,1 0-1,-26 0 6,1-25-10,50 25 5,-25 0-1,50-25 1,-50 25 26,25 0-3,-51 0-33,1 0 3,-1 0 7,51 0 0,0-26-1</inkml:trace>
    </iact:actionData>
  </iact:action>
  <iact:action type="add" startTime="80849">
    <iact:property name="dataType"/>
    <iact:actionData xml:id="d8">
      <inkml:trace xmlns:inkml="http://www.w3.org/2003/InkML" xml:id="stk6" contextRef="#ctx0" brushRef="#br0">8346 12227 0,'25'0'137,"26"51"-130,-26-51 0,76 0 9,-50 0-8,51 0 5,50 0 4,0 0-1,-50 0 1,126 0-15,26 0 14,-102 0 0,51 0 0,-76 0 1,76 0-1,-51 0 1,51 0-1,-51 0 1,25 0 0,-126 0-1,51 0 1,-52 0-1,27 0-15,24 0 16,-25 0-1,-51 0 24,1 0-27,-1 0 5,1 0-3,-1 0-1</inkml:trace>
    </iact:actionData>
  </iact:action>
  <iact:action type="add" startTime="83230">
    <iact:property name="dataType"/>
    <iact:actionData xml:id="d9">
      <inkml:trace xmlns:inkml="http://www.w3.org/2003/InkML" xml:id="stk7" contextRef="#ctx0" brushRef="#br0">10832 14941 0,'50'0'27,"-24"0"-20,50 0 0,-51 0 9,1 0-16,100 0 16,-24-25 1,-26 0 0,25 25 0,52 0-1,50-26 1,50-24 0,-177 50 3,51-26-7,-51 26-12,51 0 14,-76 0-14,101 0 15,-50 0 0,-1 0 1,77-25-16,-1 25 15,-50-26 0,-25 26 1,24 0 0,-75 0 5,-25 0-10,24 0 4,26 0 1,26 0-1,25 0 1,-77 0-1,52 0-15,-51 0 23</inkml:trace>
    </iact:actionData>
  </iact:action>
  <iact:action type="add" startTime="85385">
    <iact:property name="dataType"/>
    <iact:actionData xml:id="d10">
      <inkml:trace xmlns:inkml="http://www.w3.org/2003/InkML" xml:id="stk8" contextRef="#ctx0" brushRef="#br0">17224 14916 0,'0'-25'39,"102"-1"-30,-77 26-2,1 0 2,24-25-2,52 25 9,-26 0-1,0 0-15,-25 0 16,-26 0 1,153-25-17,202-26 17,-202 51-1,25-26 2,-51 1-1,-25 25-1,-26 0 29,52 0-20,151 0-22,-253 25 8,126-25 6,-126 0-1</inkml:trace>
    </iact:actionData>
  </iact:action>
  <iact:action type="add" startTime="89715">
    <iact:property name="dataType"/>
    <iact:actionData xml:id="d11">
      <inkml:trace xmlns:inkml="http://www.w3.org/2003/InkML" xml:id="stk9" contextRef="#ctx0" brushRef="#br0">16793 4871 0,'76'0'69,"0"0"-61,-25 0 0,25 0 1,0 0 2,26-51 6,75 51 0,52 0-1,-52 0 1,-75 26-15,-26-1 12,0 0 2,25-25-14,26 26 13,51-26 2,-51 0 0,0 25 0,-1-25-1,-24 0 1,-51 0 0,-1 25-1,1 1 1,-26-26 0,52 25-1,-52-25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0-22T02:12:48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690">
    <iact:property name="dataType"/>
    <iact:actionData xml:id="d0">
      <inkml:trace xmlns:inkml="http://www.w3.org/2003/InkML" xml:id="stk0" contextRef="#ctx0" brushRef="#br0">30162 16159 0,'51'0'454,"-26"0"-437,1 0 6,-1 0 2,51 0-17,-50 0 7,24 0 2,1 0-7,-26 0 7,1 0 4,-1 0-10,1 0 5,24 0 1,1 0 0,0 0 1,-26 0-3,0 0 2,26 0-1,-25 0 1,50 0 0,-51 0 0,51 0-1,0 0 1,0 0-1,0 0 1,-25 0 0,-25 0 0,24-25-1,26 25 1,-25 0 0,0 0-1,25 0 1,-51 0 0,1 0-1,24 0 1,-24 0-1,50 0 2,-25 0-1,-26 0 2,0 0-4,1 0-14,25 0 14,-26 0 8,0 0-7,1 0 1,-1 0-8,0 0 8,51 0 0,-50 0 4,-1 0 26,1 0-15,24 0-15,-24 25 63,-1-25 384</inkml:trace>
    </iact:actionData>
  </iact:action>
  <iact:action type="add" startTime="26435">
    <iact:property name="dataType"/>
    <iact:actionData xml:id="d1">
      <inkml:trace xmlns:inkml="http://www.w3.org/2003/InkML" xml:id="stk1" contextRef="#ctx0" brushRef="#br0">14079 9970 0,'0'25'88,"50"0"-82,1-25 3,-25 0-1,24 0 5,1 0 7,-26 0-6,1 0 3,25 0-16,-1 0 14,-24 0 1,-1 0 0,51 0 0,26-25 40,-77 25 32,0 0-80,1 0 0,-1 0 15,0 0-15,52 0 2,-52 0 29,51 0-28,-51 0 5,77 0 1,-51 0 0,-26 0-1,51 0 1,-25 0-1,25 0 1,-51 0-16,1 0 15,24 0 0,26 0 1,26 0 0,-51 0-1,-1 0 5,-24 0-8,50 0 3,0 0 2,-25 0-2,-1 0 1,27 0-1,-27 0-13,-24 0 12,75 0 2,1 0-1,24 0 1,52-51 0,-102 51-1,26 0 1,-1-51 0,-25 51-2,0 0 2,51 0 0,-76 0-17,0 0 16,25 0 1,0 0-1,25 0 1,-50 0 0,25 0-1,0 0 2,51 0-1,0 0 0,-102 0-2,26 0-12,0 51-3,25-51 16,-51 0 0,26 0-14,0 0 12,-1 0-12,52 51 13,-1-51 2,1 25-1,25-25 1,-26 0-1,-50 0 1,76 0 0,-102 26-1,1-1-13,24-25 10,1 0-10,-26 25 12,1-25 0,75 0-11,-50 0 11,0 0-13,50 26 12,-50-26 3,25 0-1,-51 0 1,1 0 6,-1 0-12,0 0 4,1 0 1,25 0 1,-26 0 51,0 0-29,1 0-31,-1 0 41</inkml:trace>
    </iact:actionData>
  </iact:action>
  <iact:action type="add" startTime="33708">
    <iact:property name="dataType"/>
    <iact:actionData xml:id="d2">
      <inkml:trace xmlns:inkml="http://www.w3.org/2003/InkML" xml:id="stk2" contextRef="#ctx0" brushRef="#br0">8422 14130 0,'-26'0'118,"52"0"-85,50 0-25,-26 0 7,1 0-6,25 0 8,-25 0 0,25 0-1,-50 0 3,24 0-2,1 0-15,-26 0 11,26 0 4,51 0-1,-52 0 0,52 0-14,-51 0 13,-1 0 1,1 0-15,76 0 15,-26 0 1,26 0-1,-25 0 1,-1 0 0,51 0-1,-101 25 1,25-25 0,0 0 0,-50 0-1,100 0-13,-49 0 12,-1 0 1,76 0 1,-101 0-1,75 0 1,-100 0 0,75 0 0,-25 0 0,-50 0 10,-1 0-19,1 0 7,50 0 0,-26 0 3,52 0-18,-26 0 15,-25 0 2,101 0 0,-127 0-1,51 0 47,0 0-24,-25 0-30,25 0 0,-50 0-1,-1 0 8,0 0-2,26 0-4,-25 0 7,24 0 0,26 0-1,0 0 1,-50 0-1,25 0 0,25 0 1,-26 0 1,-24 0-1,25-25-2,-1-1 2,-24 26-1</inkml:trace>
    </iact:actionData>
  </iact:action>
  <iact:action type="remove" startTime="60654">
    <iact:property name="style" value="instant"/>
    <iact:actionData xml:id="d3" ref="#d2"/>
  </iact:action>
  <iact:action type="add" startTime="60524">
    <iact:property name="dataType" value="strokeEraser"/>
    <iact:actionData xml:id="d4">
      <inkml:trace xmlns:inkml="http://www.w3.org/2003/InkML" xml:id="stk3" contextRef="#ctx0" brushRef="#br1">15881 19177 0,'76'-26'79,"76"1"-72,-76-51 1,127 51 0,-152 25 0,25-26-1,-26 26 2,77-50 2,-25 50-6,-1-51 4,1 51-2,-26-26 1,178 1-1,-178 25 1,0 0 1,51 0 0,-51 0-2,0 0 2,0 0-2,-25 0 1,-1 0 0,1 25-1,76-25 2,51 0-1,-153 26 1,51-1-2,0-25 1,51 0 0,-26 0-1,1 26 2,-51-26 7,-26 0-8,0 0 0,1 0 0,50 0 0,0-26-1,-51 26 2,51 0 7,-50-25-8,50-1 0,-25 26-1,25-25 11,-51 25-11,0 0 1,1-25 0,-1-1 0,26 1 0</inkml:trace>
    </iact:actionData>
  </iact:action>
  <iact:action type="remove" startTime="61590">
    <iact:property name="style" value="instant"/>
    <iact:actionData xml:id="d5" ref="#d1"/>
  </iact:action>
  <iact:action type="add" startTime="61487">
    <iact:property name="dataType" value="strokeEraser"/>
    <iact:actionData xml:id="d6">
      <inkml:trace xmlns:inkml="http://www.w3.org/2003/InkML" xml:id="stk4" contextRef="#ctx0" brushRef="#br1">20523 14763 0,'152'0'47,"-76"0"-39,26 0 0,50 0 0,-76 0 0,26 0 0,24 0 0,77 76 3,0-76-6,0 0 3,-51 0 0,-25 0 2,-25 0-4,177 0 3,-26 0-2,-176 0 1,126 0 0,-1 0 0,-49 0 0,-1 0 0,25 0 0,-24 0 1,-1 0-2,-76 0 1,127 0 0,-102 0 1,102 0-2,-127 0 2,77 0-2,-26 0 1,-1 0 0,-24 0 1,50 0-2,-51 0 1,26 0 0,-25 0 0,50 0 1,-25 0-2,25 0 1,-50 0 1,-26 0-2,50 0 2,-24 0-2,-51 0 1,-1 0 0,-24 0 0,-1 0 24</inkml:trace>
    </iact:actionData>
  </iact:action>
  <iact:action type="add" startTime="73065">
    <iact:property name="dataType"/>
    <iact:actionData xml:id="d7">
      <inkml:trace xmlns:inkml="http://www.w3.org/2003/InkML" xml:id="stk5" contextRef="#ctx0" brushRef="#br0">11948 11213 0,'25'25'72,"51"-25"-65,-25 0 3,-26 0-2,77 0-1,75 0 0,1-51 9,126-50 0,-50 101 1,-51-76-1,25 50 1,-25 1-1,-25 0 1,126-1 0,-151 26-1,75-25 1,-25-1 0,-127 26 0,0 0-17,-51 0 16,153 0 1,-26 0-14,26 0 12,126 0 0,-25 0 1,-25 0 1,25 26 0,-101-1 0,177 1-1,-26-26 1,-100 0 0,-153 0-1,127 25-15,-76-25 15,-51 0 0,152 51-15,-76-26 15,51-25 1,-76 25 0,51-25-1,-102 26 2,76-26-2,-25 0 0,-51 0 1,102 25 0,-102-25 1,25 0-3,-25 0-12,-25 0 12,-26 0 2,1 0 15</inkml:trace>
    </iact:actionData>
  </iact:action>
  <iact:action type="add" startTime="77643">
    <iact:property name="dataType"/>
    <iact:actionData xml:id="d8">
      <inkml:trace xmlns:inkml="http://www.w3.org/2003/InkML" xml:id="stk6" contextRef="#ctx0" brushRef="#br0">7305 17351 0,'-25'0'46,"101"0"-14,76 0-24,-25 0 0,25-25-1,26-1 7,253-50 2,-101 0 1,-178 51 0,0 25-17,1-26 17,-26 26-1,25 0 1,-102 0-1,27 0 1,-1 0 0,0 0 0,0 0-1,0 0 1,-25 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1BA2F-3363-4BD5-8614-6E4E73F629E8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B545-3B29-45A4-902B-75D431711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4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`HMA1010-Integrated </a:t>
            </a:r>
            <a:r>
              <a:rPr lang="en-US" dirty="0" err="1"/>
              <a:t>Alg</a:t>
            </a:r>
            <a:r>
              <a:rPr lang="en-US" dirty="0"/>
              <a:t>/Geo 1-Q3.NA`</a:t>
            </a:r>
          </a:p>
          <a:p>
            <a:r>
              <a:rPr lang="en-US" dirty="0"/>
              <a:t>`HLA1022-Honors English 9-Q2.4`</a:t>
            </a:r>
          </a:p>
          <a:p>
            <a:r>
              <a:rPr lang="en-US" dirty="0"/>
              <a:t>`HSS1011-Geography-Q1.3`</a:t>
            </a:r>
          </a:p>
          <a:p>
            <a:r>
              <a:rPr lang="en-US" dirty="0"/>
              <a:t>`HMA1010-Integrated </a:t>
            </a:r>
            <a:r>
              <a:rPr lang="en-US" dirty="0" err="1"/>
              <a:t>Alg</a:t>
            </a:r>
            <a:r>
              <a:rPr lang="en-US" dirty="0"/>
              <a:t>/Geo 1-Q2.1`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news…bad news…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0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DATA SET JUMP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573 unique students</a:t>
            </a:r>
          </a:p>
          <a:p>
            <a:r>
              <a:rPr lang="en-US" dirty="0"/>
              <a:t>102 unique courses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3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news…bad news…</a:t>
            </a:r>
          </a:p>
          <a:p>
            <a:r>
              <a:rPr lang="en-US" dirty="0"/>
              <a:t>Using 10-fold cross validation, found that complexity parameter value produced best accuracy and Kappa with 0.01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Experimented with trees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- https://www.edureka.co/blog/implementation-of-decision-tree/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 tried to add penalties to loss function for false positive (said they would pass, but failed) but that lowered accuracy at the expense of false negatives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Information vs </a:t>
            </a:r>
            <a:r>
              <a:rPr lang="en-US" dirty="0" err="1"/>
              <a:t>gini</a:t>
            </a:r>
            <a:r>
              <a:rPr lang="en-US" dirty="0"/>
              <a:t> split (LOOK THIS UP) – information only gave about 82%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6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06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32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573 unique students</a:t>
            </a:r>
          </a:p>
          <a:p>
            <a:r>
              <a:rPr lang="en-US" dirty="0"/>
              <a:t>102 unique courses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At first I was getting only about 53 % accuracy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find the most important variables, I used extreme gradient boosting or XGB which uses gradient boosting decision tree algorithm</a:t>
            </a:r>
          </a:p>
          <a:p>
            <a:pPr marL="171450" indent="-171450">
              <a:buFontTx/>
              <a:buChar char="-"/>
            </a:pPr>
            <a:r>
              <a:rPr lang="en-US" dirty="0"/>
              <a:t>- gradient bosting explanation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http://blog.kaggle.com/2017/01/23/a-kaggle-master-explains-gradient-boosting/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https://arxiv.org/pdf/1603.02754.pdf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EB545-3B29-45A4-902B-75D431711A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1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74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75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31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75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3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9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363" y="1136650"/>
            <a:ext cx="11349439" cy="40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3124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3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0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2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3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7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7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3.svg"/><Relationship Id="rId12" Type="http://schemas.openxmlformats.org/officeDocument/2006/relationships/image" Target="../media/image8.jpe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audio" Target="../media/media3.m4a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microsoft.com/office/2011/relationships/inkAction" Target="../ink/inkAction1.xml"/><Relationship Id="rId2" Type="http://schemas.microsoft.com/office/2007/relationships/media" Target="../media/media3.m4a"/><Relationship Id="rId16" Type="http://schemas.openxmlformats.org/officeDocument/2006/relationships/image" Target="../media/image19.svg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audio" Target="../media/media6.m4a"/><Relationship Id="rId7" Type="http://schemas.openxmlformats.org/officeDocument/2006/relationships/image" Target="../media/image25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7.m4a"/><Relationship Id="rId7" Type="http://schemas.microsoft.com/office/2011/relationships/inkAction" Target="../ink/inkAction5.xml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8.m4a"/><Relationship Id="rId7" Type="http://schemas.microsoft.com/office/2011/relationships/inkAction" Target="../ink/inkAction6.xml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8.svg"/><Relationship Id="rId3" Type="http://schemas.openxmlformats.org/officeDocument/2006/relationships/audio" Target="../media/media9.m4a"/><Relationship Id="rId7" Type="http://schemas.openxmlformats.org/officeDocument/2006/relationships/image" Target="../media/image34.svg"/><Relationship Id="rId12" Type="http://schemas.openxmlformats.org/officeDocument/2006/relationships/image" Target="../media/image37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7.sv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DBC3-A299-4E4E-A79E-BDEC11387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Student Success in High School 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AB6EA-6917-4817-8AFF-1A6BF21AE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Yekaterina </a:t>
            </a:r>
            <a:r>
              <a:rPr lang="en-US" dirty="0" err="1"/>
              <a:t>Bardash</a:t>
            </a:r>
            <a:endParaRPr lang="en-US" dirty="0"/>
          </a:p>
          <a:p>
            <a:r>
              <a:rPr lang="en-US" dirty="0"/>
              <a:t>Practicum 1</a:t>
            </a:r>
          </a:p>
          <a:p>
            <a:r>
              <a:rPr lang="en-US" dirty="0"/>
              <a:t>Regis University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394165-7D02-4410-A0EC-6D1663E7E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0"/>
    </mc:Choice>
    <mc:Fallback>
      <p:transition spd="slow" advTm="1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55440" y="2094994"/>
            <a:ext cx="2327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Pass of fail for all classes (Honors, AP, Regular) were lumped together.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3491711" y="2959336"/>
            <a:ext cx="23278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Future analysis could be done on whether this model predicts success for a different cohort (more data)</a:t>
            </a:r>
          </a:p>
        </p:txBody>
      </p:sp>
      <p:sp>
        <p:nvSpPr>
          <p:cNvPr id="5" name="Rectangle 4"/>
          <p:cNvSpPr/>
          <p:nvPr/>
        </p:nvSpPr>
        <p:spPr>
          <a:xfrm>
            <a:off x="5927982" y="3846648"/>
            <a:ext cx="2327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Attendance, behavior referrals, involvement in extracurricular activities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055440" y="1448780"/>
            <a:ext cx="10081120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01 Type of Science Class Not Fully Considered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491713" y="2321020"/>
            <a:ext cx="7644849" cy="86409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02 Year to Year Differences Not Considered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927982" y="3193260"/>
            <a:ext cx="5208578" cy="864096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03 Include Other Variables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F1B7690-2886-4488-A471-1934626CC9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12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4"/>
    </mc:Choice>
    <mc:Fallback>
      <p:transition spd="slow" advTm="18344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9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3" grpId="0"/>
          <p:bldP spid="4" grpId="0"/>
          <p:bldP spid="5" grpId="0"/>
          <p:bldP spid="8" grpId="0" animBg="1"/>
          <p:bldP spid="9" grpId="0" animBg="1"/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3" grpId="0"/>
          <p:bldP spid="4" grpId="0"/>
          <p:bldP spid="5" grpId="0"/>
          <p:bldP spid="8" grpId="0" animBg="1"/>
          <p:bldP spid="9" grpId="0" animBg="1"/>
          <p:bldP spid="10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C253-E29A-42B8-B1F8-277C5EEE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C23F-F16E-4F9F-BAEC-E6DE2DD00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21" y="5683103"/>
            <a:ext cx="949629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https://github.com/yekbar/PredictingStudentSuccess</a:t>
            </a:r>
          </a:p>
        </p:txBody>
      </p:sp>
      <p:pic>
        <p:nvPicPr>
          <p:cNvPr id="1028" name="Picture 4" descr="File:Octicons-mark-github.svg">
            <a:extLst>
              <a:ext uri="{FF2B5EF4-FFF2-40B4-BE49-F238E27FC236}">
                <a16:creationId xmlns:a16="http://schemas.microsoft.com/office/drawing/2014/main" id="{0CC2949B-BBAA-4838-96E1-453A1819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00" y="4055816"/>
            <a:ext cx="1427421" cy="14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9ED6C9-5511-4AD8-A020-6F57FD347C75}"/>
              </a:ext>
            </a:extLst>
          </p:cNvPr>
          <p:cNvSpPr/>
          <p:nvPr/>
        </p:nvSpPr>
        <p:spPr>
          <a:xfrm>
            <a:off x="8037715" y="1905000"/>
            <a:ext cx="3759200" cy="83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3" dirty="0"/>
              <a:t>Question 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Can success be predicted from grades and demographics?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A9ADF-5C84-47FF-B1C7-626C3C5F77CF}"/>
              </a:ext>
            </a:extLst>
          </p:cNvPr>
          <p:cNvSpPr/>
          <p:nvPr/>
        </p:nvSpPr>
        <p:spPr>
          <a:xfrm>
            <a:off x="1285841" y="1908155"/>
            <a:ext cx="3759200" cy="83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133" dirty="0"/>
              <a:t>Question 1</a:t>
            </a:r>
          </a:p>
          <a:p>
            <a:pPr algn="r">
              <a:lnSpc>
                <a:spcPct val="90000"/>
              </a:lnSpc>
            </a:pPr>
            <a:r>
              <a:rPr lang="en-US" sz="1600" dirty="0"/>
              <a:t>Is success in Physics, Chemistry, and Biology related?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0D62EB-524D-4113-A17D-4E1C2967EC63}"/>
              </a:ext>
            </a:extLst>
          </p:cNvPr>
          <p:cNvGrpSpPr/>
          <p:nvPr/>
        </p:nvGrpSpPr>
        <p:grpSpPr>
          <a:xfrm>
            <a:off x="5098009" y="1748564"/>
            <a:ext cx="1016000" cy="1016000"/>
            <a:chOff x="5668972" y="4236498"/>
            <a:chExt cx="1016000" cy="1016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35399C-3B9F-4CC0-AF7C-08533EBC0FB8}"/>
                </a:ext>
              </a:extLst>
            </p:cNvPr>
            <p:cNvSpPr/>
            <p:nvPr/>
          </p:nvSpPr>
          <p:spPr>
            <a:xfrm>
              <a:off x="5668972" y="4236498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4" name="Graphic 13" descr="Help">
              <a:extLst>
                <a:ext uri="{FF2B5EF4-FFF2-40B4-BE49-F238E27FC236}">
                  <a16:creationId xmlns:a16="http://schemas.microsoft.com/office/drawing/2014/main" id="{E9DF023F-56A0-4907-B125-0A9A5EBB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19772" y="4277419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4AF58-2C66-4537-8B2E-F86CFA1BE819}"/>
              </a:ext>
            </a:extLst>
          </p:cNvPr>
          <p:cNvGrpSpPr/>
          <p:nvPr/>
        </p:nvGrpSpPr>
        <p:grpSpPr>
          <a:xfrm>
            <a:off x="6970916" y="1786185"/>
            <a:ext cx="1016000" cy="1016000"/>
            <a:chOff x="7362306" y="4226619"/>
            <a:chExt cx="1016000" cy="1016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4D3F85-0955-41FF-A0CD-345DDFDB74D2}"/>
                </a:ext>
              </a:extLst>
            </p:cNvPr>
            <p:cNvSpPr/>
            <p:nvPr/>
          </p:nvSpPr>
          <p:spPr>
            <a:xfrm>
              <a:off x="7362306" y="4226619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7" name="Graphic 16" descr="Help">
              <a:extLst>
                <a:ext uri="{FF2B5EF4-FFF2-40B4-BE49-F238E27FC236}">
                  <a16:creationId xmlns:a16="http://schemas.microsoft.com/office/drawing/2014/main" id="{9C5EA029-4531-4330-91D9-B9B40270E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13105" y="4276279"/>
              <a:ext cx="914400" cy="914400"/>
            </a:xfrm>
            <a:prstGeom prst="rect">
              <a:avLst/>
            </a:prstGeom>
          </p:spPr>
        </p:pic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893168E-DC51-4AA1-98D9-0776D1133F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4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8"/>
    </mc:Choice>
    <mc:Fallback>
      <p:transition spd="slow" advTm="19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9E16-7772-4F04-A1BD-00D1BD63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558B-BD29-4F81-A5AB-7684F9FB7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Eizmendi</a:t>
            </a:r>
            <a:r>
              <a:rPr lang="en-US" dirty="0"/>
              <a:t>, M. (2016). Science image. [digital image]. Retrieved from https://sites.google.com/site/gcmseizmendi/</a:t>
            </a:r>
          </a:p>
        </p:txBody>
      </p:sp>
    </p:spTree>
    <p:extLst>
      <p:ext uri="{BB962C8B-B14F-4D97-AF65-F5344CB8AC3E}">
        <p14:creationId xmlns:p14="http://schemas.microsoft.com/office/powerpoint/2010/main" val="363928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92A0-6161-4B39-801C-6FCB0B9A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8F62-7DF0-4DC0-8F1C-CDC385EE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1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2ED8-97B1-45FE-9B46-43819C29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88856F-6692-4DC8-8A6B-2C9C5B362DF9}"/>
              </a:ext>
            </a:extLst>
          </p:cNvPr>
          <p:cNvSpPr/>
          <p:nvPr/>
        </p:nvSpPr>
        <p:spPr>
          <a:xfrm>
            <a:off x="5291286" y="222997"/>
            <a:ext cx="1449756" cy="897971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3C21AE-B0F3-4102-90A1-B7C285B9AABC}"/>
              </a:ext>
            </a:extLst>
          </p:cNvPr>
          <p:cNvSpPr/>
          <p:nvPr/>
        </p:nvSpPr>
        <p:spPr>
          <a:xfrm>
            <a:off x="4414100" y="1233218"/>
            <a:ext cx="3204128" cy="14779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 Data Cleaning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D8EC85-9906-48B9-B020-0E1A2CADD605}"/>
              </a:ext>
            </a:extLst>
          </p:cNvPr>
          <p:cNvSpPr/>
          <p:nvPr/>
        </p:nvSpPr>
        <p:spPr>
          <a:xfrm>
            <a:off x="629261" y="2932813"/>
            <a:ext cx="3204128" cy="1477926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Relations of science classes</a:t>
            </a:r>
          </a:p>
          <a:p>
            <a:pPr algn="ctr"/>
            <a:r>
              <a:rPr lang="en-US" dirty="0"/>
              <a:t>correlations.rmd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F5AF27-CB1A-456A-919F-38280630A241}"/>
              </a:ext>
            </a:extLst>
          </p:cNvPr>
          <p:cNvSpPr/>
          <p:nvPr/>
        </p:nvSpPr>
        <p:spPr>
          <a:xfrm>
            <a:off x="4072975" y="2945274"/>
            <a:ext cx="3886377" cy="1885507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Predicting:</a:t>
            </a:r>
            <a:r>
              <a:rPr lang="en-US" dirty="0"/>
              <a:t> p/f in Physics </a:t>
            </a:r>
          </a:p>
          <a:p>
            <a:pPr algn="ctr"/>
            <a:r>
              <a:rPr lang="en-US" b="1" dirty="0"/>
              <a:t>Variables: </a:t>
            </a:r>
            <a:r>
              <a:rPr lang="en-US" dirty="0"/>
              <a:t>ALL classes in 2017 ML2017only.rmd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C5C00C-EBDA-413B-8E38-41CF40AC0345}"/>
              </a:ext>
            </a:extLst>
          </p:cNvPr>
          <p:cNvSpPr/>
          <p:nvPr/>
        </p:nvSpPr>
        <p:spPr>
          <a:xfrm>
            <a:off x="8198938" y="2932813"/>
            <a:ext cx="3886377" cy="1885507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Predicting:</a:t>
            </a:r>
            <a:r>
              <a:rPr lang="en-US" dirty="0"/>
              <a:t> p/f in Physics, Chemistry, Biology </a:t>
            </a:r>
          </a:p>
          <a:p>
            <a:pPr algn="ctr"/>
            <a:r>
              <a:rPr lang="en-US" b="1" dirty="0"/>
              <a:t>Variables: </a:t>
            </a:r>
            <a:r>
              <a:rPr lang="en-US" dirty="0"/>
              <a:t>core classes freshman year ninth2015.rmd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CAC133-7835-43CF-AD84-8BC3FC0C5E00}"/>
              </a:ext>
            </a:extLst>
          </p:cNvPr>
          <p:cNvSpPr/>
          <p:nvPr/>
        </p:nvSpPr>
        <p:spPr>
          <a:xfrm>
            <a:off x="1076173" y="4621467"/>
            <a:ext cx="2310303" cy="9590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 / 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D44521-91C5-4F97-BBF5-995F56A2F179}"/>
              </a:ext>
            </a:extLst>
          </p:cNvPr>
          <p:cNvSpPr/>
          <p:nvPr/>
        </p:nvSpPr>
        <p:spPr>
          <a:xfrm>
            <a:off x="4859147" y="4946363"/>
            <a:ext cx="2310303" cy="9590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 / preprocessing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FC3140-A9F3-4B65-9220-4FFCAC17E461}"/>
              </a:ext>
            </a:extLst>
          </p:cNvPr>
          <p:cNvSpPr/>
          <p:nvPr/>
        </p:nvSpPr>
        <p:spPr>
          <a:xfrm>
            <a:off x="8986974" y="5013462"/>
            <a:ext cx="2310303" cy="9590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 / preprocessing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8D9CDBC-8B3A-428E-9DF2-98D567291380}"/>
              </a:ext>
            </a:extLst>
          </p:cNvPr>
          <p:cNvSpPr/>
          <p:nvPr/>
        </p:nvSpPr>
        <p:spPr>
          <a:xfrm>
            <a:off x="1025912" y="5791201"/>
            <a:ext cx="2360564" cy="769087"/>
          </a:xfrm>
          <a:prstGeom prst="round2Diag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 Square &amp; Visualizations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25F70438-92E6-455F-8A7E-EAEE6E7190C7}"/>
              </a:ext>
            </a:extLst>
          </p:cNvPr>
          <p:cNvSpPr/>
          <p:nvPr/>
        </p:nvSpPr>
        <p:spPr>
          <a:xfrm>
            <a:off x="4344185" y="6020950"/>
            <a:ext cx="3340225" cy="788046"/>
          </a:xfrm>
          <a:prstGeom prst="round2Diag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&amp; Random Forest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60B20BB-C322-4FBA-BC6A-7C305A76B201}"/>
              </a:ext>
            </a:extLst>
          </p:cNvPr>
          <p:cNvSpPr/>
          <p:nvPr/>
        </p:nvSpPr>
        <p:spPr>
          <a:xfrm>
            <a:off x="8642119" y="6132173"/>
            <a:ext cx="3006921" cy="565600"/>
          </a:xfrm>
          <a:prstGeom prst="round2Diag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Trees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D173C-7951-4CD5-B8BB-EC8833FB5CD8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6016164" y="1120968"/>
            <a:ext cx="0" cy="112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78E648-0088-4234-9866-19159A98A0B0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231325" y="2711144"/>
            <a:ext cx="3784839" cy="2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525FC3-0DF4-426A-8BCB-CC1468C2E269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016164" y="2711144"/>
            <a:ext cx="0" cy="23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F6764A-00C6-492E-A296-3079B4DC65C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6016164" y="2711144"/>
            <a:ext cx="4125963" cy="2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621D66-3F22-43DE-9125-E3BB6DC66017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2231325" y="4410739"/>
            <a:ext cx="0" cy="2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C623BD-168C-4339-851A-48FA781FC2EB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H="1">
            <a:off x="6014299" y="4830781"/>
            <a:ext cx="1865" cy="11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217A8D-C334-4B08-84DD-B3D37C553324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 flipH="1">
            <a:off x="10142126" y="4818320"/>
            <a:ext cx="1" cy="19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3E7E528-5175-4F16-A03E-25A0FE447806}"/>
              </a:ext>
            </a:extLst>
          </p:cNvPr>
          <p:cNvCxnSpPr>
            <a:cxnSpLocks/>
            <a:stCxn id="11" idx="2"/>
            <a:endCxn id="14" idx="3"/>
          </p:cNvCxnSpPr>
          <p:nvPr/>
        </p:nvCxnSpPr>
        <p:spPr>
          <a:xfrm flipH="1">
            <a:off x="2206194" y="5580472"/>
            <a:ext cx="25131" cy="2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F3F672-8C7F-4CD9-9B32-175A46A92AF9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6014298" y="5905368"/>
            <a:ext cx="1" cy="11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ED2A37B-D685-44FA-86A1-F010D9CF2D1E}"/>
              </a:ext>
            </a:extLst>
          </p:cNvPr>
          <p:cNvCxnSpPr>
            <a:cxnSpLocks/>
            <a:stCxn id="13" idx="2"/>
            <a:endCxn id="16" idx="3"/>
          </p:cNvCxnSpPr>
          <p:nvPr/>
        </p:nvCxnSpPr>
        <p:spPr>
          <a:xfrm>
            <a:off x="10142126" y="5972467"/>
            <a:ext cx="3454" cy="15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Mountains">
            <a:extLst>
              <a:ext uri="{FF2B5EF4-FFF2-40B4-BE49-F238E27FC236}">
                <a16:creationId xmlns:a16="http://schemas.microsoft.com/office/drawing/2014/main" id="{3CA814B3-8F10-45F7-AC82-3A53DC41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139" y="4876801"/>
            <a:ext cx="914400" cy="914400"/>
          </a:xfrm>
          <a:prstGeom prst="rect">
            <a:avLst/>
          </a:prstGeom>
        </p:spPr>
      </p:pic>
      <p:pic>
        <p:nvPicPr>
          <p:cNvPr id="68" name="Graphic 67" descr="Mountains">
            <a:extLst>
              <a:ext uri="{FF2B5EF4-FFF2-40B4-BE49-F238E27FC236}">
                <a16:creationId xmlns:a16="http://schemas.microsoft.com/office/drawing/2014/main" id="{9E57C5C6-BCD8-4636-90B1-6B868A291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649" y="4690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FF7A-D353-4ECD-B090-EB18AC8A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53583" y="504886"/>
            <a:ext cx="8911687" cy="12808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4"/>
                </a:solidFill>
              </a:rPr>
              <a:t>Chemistry</a:t>
            </a:r>
            <a:endParaRPr lang="en-US" sz="1800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1A8B3-8955-4308-BD94-C975E3015A88}"/>
              </a:ext>
            </a:extLst>
          </p:cNvPr>
          <p:cNvCxnSpPr>
            <a:cxnSpLocks/>
          </p:cNvCxnSpPr>
          <p:nvPr/>
        </p:nvCxnSpPr>
        <p:spPr>
          <a:xfrm flipV="1">
            <a:off x="2795585" y="5779143"/>
            <a:ext cx="5455280" cy="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D32C2-DB65-455E-8115-4FC612D73FC4}"/>
              </a:ext>
            </a:extLst>
          </p:cNvPr>
          <p:cNvSpPr/>
          <p:nvPr/>
        </p:nvSpPr>
        <p:spPr>
          <a:xfrm>
            <a:off x="2805494" y="4545791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36</a:t>
            </a:r>
          </a:p>
          <a:p>
            <a:pPr algn="ctr"/>
            <a:r>
              <a:rPr lang="en-US" sz="2400" dirty="0"/>
              <a:t>11%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590573E-557D-4E30-9B52-CDF63925BB69}"/>
              </a:ext>
            </a:extLst>
          </p:cNvPr>
          <p:cNvSpPr txBox="1">
            <a:spLocks/>
          </p:cNvSpPr>
          <p:nvPr/>
        </p:nvSpPr>
        <p:spPr>
          <a:xfrm>
            <a:off x="2742706" y="640214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6"/>
                </a:solidFill>
              </a:rPr>
              <a:t>Physics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CEC6E2-7D4D-4393-9C3E-F4EA78A01C2D}"/>
              </a:ext>
            </a:extLst>
          </p:cNvPr>
          <p:cNvSpPr txBox="1">
            <a:spLocks/>
          </p:cNvSpPr>
          <p:nvPr/>
        </p:nvSpPr>
        <p:spPr>
          <a:xfrm>
            <a:off x="2775044" y="208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Semesters Passed of </a:t>
            </a:r>
            <a:r>
              <a:rPr lang="en-US" sz="2800" dirty="0">
                <a:solidFill>
                  <a:schemeClr val="accent4"/>
                </a:solidFill>
              </a:rPr>
              <a:t>Chemistry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vs </a:t>
            </a:r>
            <a:r>
              <a:rPr lang="en-US" sz="2800" dirty="0">
                <a:solidFill>
                  <a:schemeClr val="accent6"/>
                </a:solidFill>
              </a:rPr>
              <a:t>Physics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 pass is equal to an A, B, or C in 1 quarter. For example, 3 means the student passed 3 quarters with an A, B or C and failed 1 quarter with a D or F.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C4707-CE48-46AF-9F7D-4F8FAD058993}"/>
              </a:ext>
            </a:extLst>
          </p:cNvPr>
          <p:cNvSpPr/>
          <p:nvPr/>
        </p:nvSpPr>
        <p:spPr>
          <a:xfrm>
            <a:off x="4273834" y="3312436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  <a:p>
            <a:pPr algn="ctr"/>
            <a:r>
              <a:rPr lang="en-US" sz="2400" dirty="0"/>
              <a:t>2%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17049-E2E1-44FE-BBF4-2BF84340399C}"/>
              </a:ext>
            </a:extLst>
          </p:cNvPr>
          <p:cNvSpPr/>
          <p:nvPr/>
        </p:nvSpPr>
        <p:spPr>
          <a:xfrm>
            <a:off x="5743894" y="2079084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166</a:t>
            </a:r>
          </a:p>
          <a:p>
            <a:pPr algn="ctr"/>
            <a:r>
              <a:rPr lang="en-US" sz="2400" dirty="0"/>
              <a:t>52%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EB327F-AAA6-476A-8A0F-E2B56FE5B761}"/>
              </a:ext>
            </a:extLst>
          </p:cNvPr>
          <p:cNvSpPr txBox="1">
            <a:spLocks/>
          </p:cNvSpPr>
          <p:nvPr/>
        </p:nvSpPr>
        <p:spPr>
          <a:xfrm>
            <a:off x="3149979" y="589364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497E8-86C9-40FA-843D-13DCB1E40C42}"/>
              </a:ext>
            </a:extLst>
          </p:cNvPr>
          <p:cNvSpPr txBox="1">
            <a:spLocks/>
          </p:cNvSpPr>
          <p:nvPr/>
        </p:nvSpPr>
        <p:spPr>
          <a:xfrm>
            <a:off x="4854731" y="5882977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CE5878-6828-4983-B59A-F9B8B3AACAEB}"/>
              </a:ext>
            </a:extLst>
          </p:cNvPr>
          <p:cNvSpPr txBox="1">
            <a:spLocks/>
          </p:cNvSpPr>
          <p:nvPr/>
        </p:nvSpPr>
        <p:spPr>
          <a:xfrm>
            <a:off x="6538217" y="5872302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95F7A85-94E5-4F7A-AC8B-BCB18ED28498}"/>
              </a:ext>
            </a:extLst>
          </p:cNvPr>
          <p:cNvSpPr txBox="1">
            <a:spLocks/>
          </p:cNvSpPr>
          <p:nvPr/>
        </p:nvSpPr>
        <p:spPr>
          <a:xfrm>
            <a:off x="1952847" y="499794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C7491D-259F-4EE5-B99B-3C5B347FC7B8}"/>
              </a:ext>
            </a:extLst>
          </p:cNvPr>
          <p:cNvSpPr txBox="1">
            <a:spLocks/>
          </p:cNvSpPr>
          <p:nvPr/>
        </p:nvSpPr>
        <p:spPr>
          <a:xfrm>
            <a:off x="2352138" y="3641495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DA0D4AD-A376-4E9A-BE4B-C6B35B6BF70C}"/>
              </a:ext>
            </a:extLst>
          </p:cNvPr>
          <p:cNvSpPr txBox="1">
            <a:spLocks/>
          </p:cNvSpPr>
          <p:nvPr/>
        </p:nvSpPr>
        <p:spPr>
          <a:xfrm>
            <a:off x="2352138" y="2453620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D325CA-F35D-4972-83E9-C0B09111AF94}"/>
              </a:ext>
            </a:extLst>
          </p:cNvPr>
          <p:cNvCxnSpPr>
            <a:cxnSpLocks/>
          </p:cNvCxnSpPr>
          <p:nvPr/>
        </p:nvCxnSpPr>
        <p:spPr>
          <a:xfrm flipH="1" flipV="1">
            <a:off x="2775044" y="1711842"/>
            <a:ext cx="30450" cy="41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FBE9BCD1-EB84-4337-9B78-FCFD2EA54A22}"/>
              </a:ext>
            </a:extLst>
          </p:cNvPr>
          <p:cNvSpPr txBox="1">
            <a:spLocks/>
          </p:cNvSpPr>
          <p:nvPr/>
        </p:nvSpPr>
        <p:spPr>
          <a:xfrm>
            <a:off x="6095196" y="4306488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61 students (19%)  passed more quarters of </a:t>
            </a:r>
            <a:r>
              <a:rPr lang="en-US" sz="1800" dirty="0">
                <a:solidFill>
                  <a:schemeClr val="accent6"/>
                </a:solidFill>
              </a:rPr>
              <a:t>Physics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B2EFF8-2A27-48BE-AB57-F4A2C76BC7A8}"/>
              </a:ext>
            </a:extLst>
          </p:cNvPr>
          <p:cNvSpPr txBox="1">
            <a:spLocks/>
          </p:cNvSpPr>
          <p:nvPr/>
        </p:nvSpPr>
        <p:spPr>
          <a:xfrm>
            <a:off x="3559376" y="1770450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51 students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(16%) passed more quarters of </a:t>
            </a:r>
            <a:r>
              <a:rPr lang="en-US" sz="1800" dirty="0">
                <a:solidFill>
                  <a:schemeClr val="accent4"/>
                </a:solidFill>
              </a:rPr>
              <a:t>Chemistry</a:t>
            </a:r>
          </a:p>
        </p:txBody>
      </p:sp>
    </p:spTree>
    <p:extLst>
      <p:ext uri="{BB962C8B-B14F-4D97-AF65-F5344CB8AC3E}">
        <p14:creationId xmlns:p14="http://schemas.microsoft.com/office/powerpoint/2010/main" val="340174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FF7A-D353-4ECD-B090-EB18AC8A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53583" y="504886"/>
            <a:ext cx="8911687" cy="12808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4"/>
                </a:solidFill>
              </a:rPr>
              <a:t>Chemistry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1A8B3-8955-4308-BD94-C975E3015A88}"/>
              </a:ext>
            </a:extLst>
          </p:cNvPr>
          <p:cNvCxnSpPr>
            <a:cxnSpLocks/>
          </p:cNvCxnSpPr>
          <p:nvPr/>
        </p:nvCxnSpPr>
        <p:spPr>
          <a:xfrm flipV="1">
            <a:off x="2795585" y="5779143"/>
            <a:ext cx="5455280" cy="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D32C2-DB65-455E-8115-4FC612D73FC4}"/>
              </a:ext>
            </a:extLst>
          </p:cNvPr>
          <p:cNvSpPr/>
          <p:nvPr/>
        </p:nvSpPr>
        <p:spPr>
          <a:xfrm>
            <a:off x="2805494" y="4545791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40</a:t>
            </a:r>
          </a:p>
          <a:p>
            <a:pPr algn="ctr"/>
            <a:r>
              <a:rPr lang="en-US" sz="2400" dirty="0"/>
              <a:t>13%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590573E-557D-4E30-9B52-CDF63925BB69}"/>
              </a:ext>
            </a:extLst>
          </p:cNvPr>
          <p:cNvSpPr txBox="1">
            <a:spLocks/>
          </p:cNvSpPr>
          <p:nvPr/>
        </p:nvSpPr>
        <p:spPr>
          <a:xfrm>
            <a:off x="2775043" y="637313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CEC6E2-7D4D-4393-9C3E-F4EA78A01C2D}"/>
              </a:ext>
            </a:extLst>
          </p:cNvPr>
          <p:cNvSpPr txBox="1">
            <a:spLocks/>
          </p:cNvSpPr>
          <p:nvPr/>
        </p:nvSpPr>
        <p:spPr>
          <a:xfrm>
            <a:off x="2775044" y="208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Semesters Passed of </a:t>
            </a:r>
            <a:r>
              <a:rPr lang="en-US" sz="2800" dirty="0">
                <a:solidFill>
                  <a:schemeClr val="accent4"/>
                </a:solidFill>
              </a:rPr>
              <a:t>Chemistry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vs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 pass is equal to an A, B, or C in 1 quarter. For example, 3 means the student passed 3 quarters with an A, B or C and failed 1 quarter with a D or F.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C4707-CE48-46AF-9F7D-4F8FAD058993}"/>
              </a:ext>
            </a:extLst>
          </p:cNvPr>
          <p:cNvSpPr/>
          <p:nvPr/>
        </p:nvSpPr>
        <p:spPr>
          <a:xfrm>
            <a:off x="4273834" y="3312436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12</a:t>
            </a:r>
          </a:p>
          <a:p>
            <a:pPr algn="ctr"/>
            <a:r>
              <a:rPr lang="en-US" sz="2400" dirty="0"/>
              <a:t>4%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17049-E2E1-44FE-BBF4-2BF84340399C}"/>
              </a:ext>
            </a:extLst>
          </p:cNvPr>
          <p:cNvSpPr/>
          <p:nvPr/>
        </p:nvSpPr>
        <p:spPr>
          <a:xfrm>
            <a:off x="5743894" y="2079084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167</a:t>
            </a:r>
          </a:p>
          <a:p>
            <a:pPr algn="ctr"/>
            <a:r>
              <a:rPr lang="en-US" sz="2400" dirty="0"/>
              <a:t>52%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EB327F-AAA6-476A-8A0F-E2B56FE5B761}"/>
              </a:ext>
            </a:extLst>
          </p:cNvPr>
          <p:cNvSpPr txBox="1">
            <a:spLocks/>
          </p:cNvSpPr>
          <p:nvPr/>
        </p:nvSpPr>
        <p:spPr>
          <a:xfrm>
            <a:off x="3149979" y="589364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497E8-86C9-40FA-843D-13DCB1E40C42}"/>
              </a:ext>
            </a:extLst>
          </p:cNvPr>
          <p:cNvSpPr txBox="1">
            <a:spLocks/>
          </p:cNvSpPr>
          <p:nvPr/>
        </p:nvSpPr>
        <p:spPr>
          <a:xfrm>
            <a:off x="4854731" y="5882977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CE5878-6828-4983-B59A-F9B8B3AACAEB}"/>
              </a:ext>
            </a:extLst>
          </p:cNvPr>
          <p:cNvSpPr txBox="1">
            <a:spLocks/>
          </p:cNvSpPr>
          <p:nvPr/>
        </p:nvSpPr>
        <p:spPr>
          <a:xfrm>
            <a:off x="6538217" y="5872302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95F7A85-94E5-4F7A-AC8B-BCB18ED28498}"/>
              </a:ext>
            </a:extLst>
          </p:cNvPr>
          <p:cNvSpPr txBox="1">
            <a:spLocks/>
          </p:cNvSpPr>
          <p:nvPr/>
        </p:nvSpPr>
        <p:spPr>
          <a:xfrm>
            <a:off x="1952847" y="499794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C7491D-259F-4EE5-B99B-3C5B347FC7B8}"/>
              </a:ext>
            </a:extLst>
          </p:cNvPr>
          <p:cNvSpPr txBox="1">
            <a:spLocks/>
          </p:cNvSpPr>
          <p:nvPr/>
        </p:nvSpPr>
        <p:spPr>
          <a:xfrm>
            <a:off x="2352138" y="3641495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DA0D4AD-A376-4E9A-BE4B-C6B35B6BF70C}"/>
              </a:ext>
            </a:extLst>
          </p:cNvPr>
          <p:cNvSpPr txBox="1">
            <a:spLocks/>
          </p:cNvSpPr>
          <p:nvPr/>
        </p:nvSpPr>
        <p:spPr>
          <a:xfrm>
            <a:off x="2352138" y="2453620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D325CA-F35D-4972-83E9-C0B09111AF94}"/>
              </a:ext>
            </a:extLst>
          </p:cNvPr>
          <p:cNvCxnSpPr>
            <a:cxnSpLocks/>
          </p:cNvCxnSpPr>
          <p:nvPr/>
        </p:nvCxnSpPr>
        <p:spPr>
          <a:xfrm flipH="1" flipV="1">
            <a:off x="2775044" y="1711842"/>
            <a:ext cx="30450" cy="41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FBE9BCD1-EB84-4337-9B78-FCFD2EA54A22}"/>
              </a:ext>
            </a:extLst>
          </p:cNvPr>
          <p:cNvSpPr txBox="1">
            <a:spLocks/>
          </p:cNvSpPr>
          <p:nvPr/>
        </p:nvSpPr>
        <p:spPr>
          <a:xfrm>
            <a:off x="3539554" y="1785052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48 students (15%)  passed more quarters of </a:t>
            </a:r>
            <a:r>
              <a:rPr lang="en-US" sz="1800" dirty="0">
                <a:solidFill>
                  <a:schemeClr val="accent4"/>
                </a:solidFill>
              </a:rPr>
              <a:t>Chemistry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B2EFF8-2A27-48BE-AB57-F4A2C76BC7A8}"/>
              </a:ext>
            </a:extLst>
          </p:cNvPr>
          <p:cNvSpPr txBox="1">
            <a:spLocks/>
          </p:cNvSpPr>
          <p:nvPr/>
        </p:nvSpPr>
        <p:spPr>
          <a:xfrm>
            <a:off x="6096000" y="4289896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52 students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(16%) passed more quarters of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</p:txBody>
      </p:sp>
    </p:spTree>
    <p:extLst>
      <p:ext uri="{BB962C8B-B14F-4D97-AF65-F5344CB8AC3E}">
        <p14:creationId xmlns:p14="http://schemas.microsoft.com/office/powerpoint/2010/main" val="197367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F81E-6834-45F5-A079-122083A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67679-4533-4843-A299-9ADB3AA1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6E2B-11D9-446E-A2BA-39F22EB5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57" y="1310071"/>
            <a:ext cx="9481107" cy="52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D11BE3-C7E7-4047-99EE-6013E0BE0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" t="10361" r="3146" b="11295"/>
          <a:stretch/>
        </p:blipFill>
        <p:spPr>
          <a:xfrm>
            <a:off x="812534" y="1561373"/>
            <a:ext cx="10031673" cy="5031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4860B-CC81-4AFF-B7EE-D2F33313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– </a:t>
            </a:r>
            <a:r>
              <a:rPr lang="en-US" sz="3200" dirty="0"/>
              <a:t>Predicting Physics Success</a:t>
            </a:r>
            <a:br>
              <a:rPr lang="en-US" sz="2400" dirty="0"/>
            </a:br>
            <a:r>
              <a:rPr lang="en-US" sz="2400" dirty="0"/>
              <a:t>Logistic Regression – 78.6% Accuracy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82C0C-8052-4E49-BFB5-7EDA3C85A643}"/>
              </a:ext>
            </a:extLst>
          </p:cNvPr>
          <p:cNvSpPr/>
          <p:nvPr/>
        </p:nvSpPr>
        <p:spPr>
          <a:xfrm>
            <a:off x="9866102" y="4300630"/>
            <a:ext cx="2304632" cy="331218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US" sz="1600" b="1" dirty="0"/>
              <a:t>Predictors</a:t>
            </a:r>
            <a:r>
              <a:rPr lang="en-US" sz="1400" b="1" dirty="0"/>
              <a:t>: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Classes: </a:t>
            </a:r>
            <a:r>
              <a:rPr lang="en-US" sz="1400" dirty="0"/>
              <a:t>All Freshman Classes by Quarter, dummy coded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Demographics: </a:t>
            </a:r>
            <a:r>
              <a:rPr lang="en-US" sz="1400" dirty="0"/>
              <a:t>ELL, Gifted, </a:t>
            </a:r>
            <a:r>
              <a:rPr lang="en-US" sz="1400" dirty="0" err="1"/>
              <a:t>HomePrimaryLang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56E6C-EB7A-49C0-8834-3388B164D189}"/>
              </a:ext>
            </a:extLst>
          </p:cNvPr>
          <p:cNvSpPr txBox="1"/>
          <p:nvPr/>
        </p:nvSpPr>
        <p:spPr>
          <a:xfrm>
            <a:off x="9887368" y="3055857"/>
            <a:ext cx="2304632" cy="1231106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Physics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4ADBED-4D17-4381-8D38-1F72273A8422}"/>
              </a:ext>
            </a:extLst>
          </p:cNvPr>
          <p:cNvSpPr/>
          <p:nvPr/>
        </p:nvSpPr>
        <p:spPr>
          <a:xfrm>
            <a:off x="1254866" y="1595862"/>
            <a:ext cx="2094613" cy="153700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F43BF-01F0-4968-A82C-964CF82C9379}"/>
              </a:ext>
            </a:extLst>
          </p:cNvPr>
          <p:cNvSpPr/>
          <p:nvPr/>
        </p:nvSpPr>
        <p:spPr>
          <a:xfrm>
            <a:off x="1254866" y="3725130"/>
            <a:ext cx="2094613" cy="490032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B86D54-8EF9-45B6-80FC-8B3FFD6A8EC4}"/>
              </a:ext>
            </a:extLst>
          </p:cNvPr>
          <p:cNvSpPr/>
          <p:nvPr/>
        </p:nvSpPr>
        <p:spPr>
          <a:xfrm>
            <a:off x="1254866" y="4874326"/>
            <a:ext cx="2094613" cy="490032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0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A702A8-6899-44AD-AD48-7AED34840DD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63386" y="1905000"/>
          <a:ext cx="5506223" cy="1233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408">
                  <a:extLst>
                    <a:ext uri="{9D8B030D-6E8A-4147-A177-3AD203B41FA5}">
                      <a16:colId xmlns:a16="http://schemas.microsoft.com/office/drawing/2014/main" val="3256409487"/>
                    </a:ext>
                  </a:extLst>
                </a:gridCol>
                <a:gridCol w="1865183">
                  <a:extLst>
                    <a:ext uri="{9D8B030D-6E8A-4147-A177-3AD203B41FA5}">
                      <a16:colId xmlns:a16="http://schemas.microsoft.com/office/drawing/2014/main" val="1030227516"/>
                    </a:ext>
                  </a:extLst>
                </a:gridCol>
                <a:gridCol w="1805632">
                  <a:extLst>
                    <a:ext uri="{9D8B030D-6E8A-4147-A177-3AD203B41FA5}">
                      <a16:colId xmlns:a16="http://schemas.microsoft.com/office/drawing/2014/main" val="483276719"/>
                    </a:ext>
                  </a:extLst>
                </a:gridCol>
              </a:tblGrid>
              <a:tr h="334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Actual fail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 Actual 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042585"/>
                  </a:ext>
                </a:extLst>
              </a:tr>
              <a:tr h="334972">
                <a:tc>
                  <a:txBody>
                    <a:bodyPr/>
                    <a:lstStyle/>
                    <a:p>
                      <a:r>
                        <a:rPr lang="en-US" b="1" dirty="0"/>
                        <a:t>Predicted fail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196316"/>
                  </a:ext>
                </a:extLst>
              </a:tr>
              <a:tr h="502172">
                <a:tc>
                  <a:txBody>
                    <a:bodyPr/>
                    <a:lstStyle/>
                    <a:p>
                      <a:r>
                        <a:rPr lang="en-US" b="1" dirty="0"/>
                        <a:t>Predicted 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8691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7E0EB1-E4CF-4203-AC61-30960024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63" y="3719309"/>
            <a:ext cx="6296025" cy="289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4B8FE3-22B7-430F-A871-FE651759D098}"/>
              </a:ext>
            </a:extLst>
          </p:cNvPr>
          <p:cNvSpPr/>
          <p:nvPr/>
        </p:nvSpPr>
        <p:spPr>
          <a:xfrm>
            <a:off x="2938701" y="4953001"/>
            <a:ext cx="6296025" cy="1169019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96E81C-0BD4-423B-A45B-3B6C3B65125F}"/>
              </a:ext>
            </a:extLst>
          </p:cNvPr>
          <p:cNvSpPr/>
          <p:nvPr/>
        </p:nvSpPr>
        <p:spPr>
          <a:xfrm>
            <a:off x="2907883" y="4056079"/>
            <a:ext cx="6296025" cy="682497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DF635-BB29-4888-B2D9-48C53E0F54AF}"/>
              </a:ext>
            </a:extLst>
          </p:cNvPr>
          <p:cNvSpPr txBox="1"/>
          <p:nvPr/>
        </p:nvSpPr>
        <p:spPr>
          <a:xfrm>
            <a:off x="9887368" y="3055857"/>
            <a:ext cx="2304632" cy="1231106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</a:t>
            </a:r>
            <a:r>
              <a:rPr lang="en-US" sz="1600" dirty="0">
                <a:solidFill>
                  <a:schemeClr val="bg1"/>
                </a:solidFill>
              </a:rPr>
              <a:t>Physics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72F8E-4BD6-4FCF-A3A7-D42E3A19E1A8}"/>
              </a:ext>
            </a:extLst>
          </p:cNvPr>
          <p:cNvSpPr/>
          <p:nvPr/>
        </p:nvSpPr>
        <p:spPr>
          <a:xfrm>
            <a:off x="9866102" y="4300630"/>
            <a:ext cx="2304632" cy="3312189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US" sz="1600" b="1" dirty="0"/>
              <a:t>Variables: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Classes: </a:t>
            </a:r>
            <a:r>
              <a:rPr lang="en-US" sz="1400" dirty="0"/>
              <a:t>All Freshman Classes by Quarter, dummy coded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Demographics: </a:t>
            </a:r>
            <a:r>
              <a:rPr lang="en-US" sz="1400" dirty="0"/>
              <a:t>ELL, Gifted, </a:t>
            </a:r>
            <a:r>
              <a:rPr lang="en-US" sz="1400" dirty="0" err="1"/>
              <a:t>HomePrimaryLang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74B4CA2-B361-4380-BD63-C5E4530B2F02}"/>
              </a:ext>
            </a:extLst>
          </p:cNvPr>
          <p:cNvSpPr txBox="1">
            <a:spLocks/>
          </p:cNvSpPr>
          <p:nvPr/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 1 – </a:t>
            </a:r>
            <a:r>
              <a:rPr lang="en-US" sz="3200" dirty="0"/>
              <a:t>Predicting Physics Success</a:t>
            </a:r>
            <a:br>
              <a:rPr lang="en-US" sz="2400" dirty="0"/>
            </a:br>
            <a:r>
              <a:rPr lang="en-US" sz="2400" dirty="0"/>
              <a:t>Logistic Regression – 78.6% Accuracy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3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Motivations, Questions, and Limitations</a:t>
            </a:r>
          </a:p>
        </p:txBody>
      </p:sp>
      <p:sp>
        <p:nvSpPr>
          <p:cNvPr id="5" name="Oval 4"/>
          <p:cNvSpPr/>
          <p:nvPr/>
        </p:nvSpPr>
        <p:spPr>
          <a:xfrm>
            <a:off x="6509093" y="1389410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ectangle 9"/>
          <p:cNvSpPr/>
          <p:nvPr/>
        </p:nvSpPr>
        <p:spPr>
          <a:xfrm>
            <a:off x="8483599" y="3177129"/>
            <a:ext cx="3759200" cy="83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3" dirty="0"/>
              <a:t>Question 2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Can success be predicted from grades and demographics?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1725" y="3180284"/>
            <a:ext cx="3759200" cy="83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133" dirty="0"/>
              <a:t>Question 1</a:t>
            </a:r>
          </a:p>
          <a:p>
            <a:pPr algn="r">
              <a:lnSpc>
                <a:spcPct val="90000"/>
              </a:lnSpc>
            </a:pPr>
            <a:r>
              <a:rPr lang="en-US" sz="1600" dirty="0"/>
              <a:t>Is success in Physics, Chemistry, and Biology related?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36800" y="4884946"/>
            <a:ext cx="3759200" cy="83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133" dirty="0"/>
              <a:t>Limitations</a:t>
            </a:r>
          </a:p>
          <a:p>
            <a:pPr algn="r">
              <a:lnSpc>
                <a:spcPct val="90000"/>
              </a:lnSpc>
            </a:pPr>
            <a:r>
              <a:rPr lang="en-US" sz="1600" dirty="0"/>
              <a:t>Teacher style, grading, course changes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94293" y="1586672"/>
            <a:ext cx="3759200" cy="609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133" dirty="0"/>
              <a:t>Motivations</a:t>
            </a:r>
          </a:p>
          <a:p>
            <a:pPr algn="r">
              <a:lnSpc>
                <a:spcPct val="90000"/>
              </a:lnSpc>
            </a:pPr>
            <a:r>
              <a:rPr lang="en-US" sz="1600" dirty="0"/>
              <a:t>School resources, social good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4D82AD-7459-4C8A-AEBF-5A067BD89A0F}"/>
              </a:ext>
            </a:extLst>
          </p:cNvPr>
          <p:cNvGrpSpPr/>
          <p:nvPr/>
        </p:nvGrpSpPr>
        <p:grpSpPr>
          <a:xfrm>
            <a:off x="5543893" y="3020693"/>
            <a:ext cx="1016000" cy="1016000"/>
            <a:chOff x="5668972" y="4236498"/>
            <a:chExt cx="1016000" cy="1016000"/>
          </a:xfrm>
        </p:grpSpPr>
        <p:sp>
          <p:nvSpPr>
            <p:cNvPr id="4" name="Oval 3"/>
            <p:cNvSpPr/>
            <p:nvPr/>
          </p:nvSpPr>
          <p:spPr>
            <a:xfrm>
              <a:off x="5668972" y="4236498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0" name="Graphic 49" descr="Help">
              <a:extLst>
                <a:ext uri="{FF2B5EF4-FFF2-40B4-BE49-F238E27FC236}">
                  <a16:creationId xmlns:a16="http://schemas.microsoft.com/office/drawing/2014/main" id="{B28A4AF5-7D9A-4D50-9DCB-07134FC4F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19772" y="4277419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11D74B-4A7B-4211-8370-971956C3F208}"/>
              </a:ext>
            </a:extLst>
          </p:cNvPr>
          <p:cNvGrpSpPr/>
          <p:nvPr/>
        </p:nvGrpSpPr>
        <p:grpSpPr>
          <a:xfrm>
            <a:off x="6509093" y="4727218"/>
            <a:ext cx="1016000" cy="1016000"/>
            <a:chOff x="5889847" y="4767399"/>
            <a:chExt cx="1016000" cy="1016000"/>
          </a:xfrm>
        </p:grpSpPr>
        <p:sp>
          <p:nvSpPr>
            <p:cNvPr id="6" name="Oval 5"/>
            <p:cNvSpPr/>
            <p:nvPr/>
          </p:nvSpPr>
          <p:spPr>
            <a:xfrm>
              <a:off x="5889847" y="4767399"/>
              <a:ext cx="1016000" cy="1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2" name="Graphic 51" descr="Puzzle">
              <a:extLst>
                <a:ext uri="{FF2B5EF4-FFF2-40B4-BE49-F238E27FC236}">
                  <a16:creationId xmlns:a16="http://schemas.microsoft.com/office/drawing/2014/main" id="{7FEFAA6D-6DBA-48D3-90B6-EAD3A64E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81601" y="4821865"/>
              <a:ext cx="877089" cy="87708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57357-BE7D-4503-8860-64FBB9282B47}"/>
              </a:ext>
            </a:extLst>
          </p:cNvPr>
          <p:cNvGrpSpPr/>
          <p:nvPr/>
        </p:nvGrpSpPr>
        <p:grpSpPr>
          <a:xfrm>
            <a:off x="7416800" y="3058314"/>
            <a:ext cx="1016000" cy="1016000"/>
            <a:chOff x="7362306" y="4226619"/>
            <a:chExt cx="1016000" cy="1016000"/>
          </a:xfrm>
        </p:grpSpPr>
        <p:sp>
          <p:nvSpPr>
            <p:cNvPr id="7" name="Oval 6"/>
            <p:cNvSpPr/>
            <p:nvPr/>
          </p:nvSpPr>
          <p:spPr>
            <a:xfrm>
              <a:off x="7362306" y="4226619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3" name="Graphic 52" descr="Help">
              <a:extLst>
                <a:ext uri="{FF2B5EF4-FFF2-40B4-BE49-F238E27FC236}">
                  <a16:creationId xmlns:a16="http://schemas.microsoft.com/office/drawing/2014/main" id="{E6C10119-8524-46A7-BEB7-D30B87BF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3105" y="4276279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Graphic 58" descr="Run">
            <a:extLst>
              <a:ext uri="{FF2B5EF4-FFF2-40B4-BE49-F238E27FC236}">
                <a16:creationId xmlns:a16="http://schemas.microsoft.com/office/drawing/2014/main" id="{96DEB93F-909F-469C-AD43-AD006E33C4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9093" y="1476948"/>
            <a:ext cx="914400" cy="914400"/>
          </a:xfrm>
          <a:prstGeom prst="rect">
            <a:avLst/>
          </a:prstGeom>
        </p:spPr>
      </p:pic>
      <p:pic>
        <p:nvPicPr>
          <p:cNvPr id="60" name="Picture 8" descr="Image result for science classes image">
            <a:extLst>
              <a:ext uri="{FF2B5EF4-FFF2-40B4-BE49-F238E27FC236}">
                <a16:creationId xmlns:a16="http://schemas.microsoft.com/office/drawing/2014/main" id="{AFDF1204-532A-400C-B8C6-7597F31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693" y="5227629"/>
            <a:ext cx="3723761" cy="14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947CC22B-39A6-4B0C-BEA2-E33604BAF4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91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5"/>
    </mc:Choice>
    <mc:Fallback>
      <p:transition spd="slow" advTm="4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5" grpId="0" animBg="1"/>
      <p:bldP spid="10" grpId="0"/>
      <p:bldP spid="11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3E9B-61E3-4959-A6FB-CF6718D2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9405788" cy="1280890"/>
          </a:xfrm>
        </p:spPr>
        <p:txBody>
          <a:bodyPr/>
          <a:lstStyle/>
          <a:p>
            <a:r>
              <a:rPr lang="en-US" dirty="0"/>
              <a:t>Model 2: </a:t>
            </a:r>
            <a:r>
              <a:rPr lang="en-US" sz="3200" dirty="0"/>
              <a:t>Predicting Physics Success</a:t>
            </a:r>
            <a:br>
              <a:rPr lang="en-US" dirty="0"/>
            </a:br>
            <a:r>
              <a:rPr lang="en-US" sz="2400" dirty="0"/>
              <a:t>Random Forest - 68% Accuracy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F49C6-020F-44F3-8781-6271A2BFFDA4}"/>
              </a:ext>
            </a:extLst>
          </p:cNvPr>
          <p:cNvSpPr/>
          <p:nvPr/>
        </p:nvSpPr>
        <p:spPr>
          <a:xfrm>
            <a:off x="9887368" y="4561372"/>
            <a:ext cx="2304632" cy="2733697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</a:pPr>
            <a:r>
              <a:rPr lang="en-US" sz="1600" b="1" dirty="0"/>
              <a:t>Predictors: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</a:t>
            </a:r>
            <a:r>
              <a:rPr lang="en-US" sz="1400" dirty="0"/>
              <a:t>: Math, English, History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Type of class: </a:t>
            </a:r>
            <a:r>
              <a:rPr lang="en-US" sz="1400" dirty="0"/>
              <a:t>Honors, AP, etc.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</a:t>
            </a:r>
            <a:r>
              <a:rPr lang="en-US" sz="1400" dirty="0"/>
              <a:t>: ELL, Gifted, etc.</a:t>
            </a:r>
          </a:p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</a:pPr>
            <a:endParaRPr lang="en-US" sz="1400" dirty="0"/>
          </a:p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E65EB-60FD-403C-847F-D5454C3EE220}"/>
              </a:ext>
            </a:extLst>
          </p:cNvPr>
          <p:cNvSpPr txBox="1"/>
          <p:nvPr/>
        </p:nvSpPr>
        <p:spPr>
          <a:xfrm>
            <a:off x="9887368" y="3316596"/>
            <a:ext cx="2304632" cy="1231106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0, 1, 2, 3, or 4 semester of Physics Passed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5ACDD-383A-4EFF-B8A9-E10877CD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2" y="1434326"/>
            <a:ext cx="8029575" cy="383857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B247B-EE9A-49A0-8E16-74509CC5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37" y="5254315"/>
            <a:ext cx="2514600" cy="15906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F7967-3172-45CC-9596-13B8359A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14" y="5390672"/>
            <a:ext cx="4867275" cy="10668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75245D-8F9C-4E80-8B98-833A010FA4D8}"/>
              </a:ext>
            </a:extLst>
          </p:cNvPr>
          <p:cNvSpPr/>
          <p:nvPr/>
        </p:nvSpPr>
        <p:spPr>
          <a:xfrm>
            <a:off x="5983882" y="5149813"/>
            <a:ext cx="627054" cy="1662263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36BF1D-66B0-4BE7-84D1-A002B003B240}"/>
              </a:ext>
            </a:extLst>
          </p:cNvPr>
          <p:cNvSpPr/>
          <p:nvPr/>
        </p:nvSpPr>
        <p:spPr>
          <a:xfrm>
            <a:off x="4539857" y="5149813"/>
            <a:ext cx="1350060" cy="1662263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66C81-0A27-4C4A-A4B6-390882B061DA}"/>
              </a:ext>
            </a:extLst>
          </p:cNvPr>
          <p:cNvSpPr/>
          <p:nvPr/>
        </p:nvSpPr>
        <p:spPr>
          <a:xfrm>
            <a:off x="1796813" y="1652073"/>
            <a:ext cx="3753381" cy="474440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8044E-B0E8-4844-96FD-E66749D382FB}"/>
              </a:ext>
            </a:extLst>
          </p:cNvPr>
          <p:cNvSpPr/>
          <p:nvPr/>
        </p:nvSpPr>
        <p:spPr>
          <a:xfrm>
            <a:off x="5748125" y="1652073"/>
            <a:ext cx="3753381" cy="474440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B8999-18C8-4BF7-A6CF-C54DFB9E9C15}"/>
              </a:ext>
            </a:extLst>
          </p:cNvPr>
          <p:cNvSpPr/>
          <p:nvPr/>
        </p:nvSpPr>
        <p:spPr>
          <a:xfrm>
            <a:off x="7311288" y="6457473"/>
            <a:ext cx="1321672" cy="17724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0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ECF-A7D4-40EC-8756-B5274506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9260822" cy="1280890"/>
          </a:xfrm>
        </p:spPr>
        <p:txBody>
          <a:bodyPr/>
          <a:lstStyle/>
          <a:p>
            <a:r>
              <a:rPr lang="en-US" dirty="0"/>
              <a:t>Model 3 – </a:t>
            </a:r>
            <a:r>
              <a:rPr lang="en-US" sz="3200" dirty="0"/>
              <a:t>Predicting Physics Success</a:t>
            </a:r>
            <a:br>
              <a:rPr lang="en-US" dirty="0"/>
            </a:br>
            <a:r>
              <a:rPr lang="en-US" sz="2400" dirty="0"/>
              <a:t>Random Forest 86% Accuracy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DC679-188A-4862-B2F4-B7D91D144B91}"/>
              </a:ext>
            </a:extLst>
          </p:cNvPr>
          <p:cNvSpPr txBox="1"/>
          <p:nvPr/>
        </p:nvSpPr>
        <p:spPr>
          <a:xfrm>
            <a:off x="9887368" y="3812781"/>
            <a:ext cx="2304632" cy="984885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Physics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72F77-BF0E-4FCD-BDA6-0F804CAF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09" y="1692116"/>
            <a:ext cx="7939927" cy="4900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41853-7A80-4138-9EBB-D1A303EEC604}"/>
              </a:ext>
            </a:extLst>
          </p:cNvPr>
          <p:cNvSpPr/>
          <p:nvPr/>
        </p:nvSpPr>
        <p:spPr>
          <a:xfrm>
            <a:off x="9887368" y="4797666"/>
            <a:ext cx="2304632" cy="209454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</a:t>
            </a:r>
            <a:r>
              <a:rPr lang="en-US" sz="1400" dirty="0"/>
              <a:t>: Math, English, History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Type of class: </a:t>
            </a:r>
            <a:r>
              <a:rPr lang="en-US" sz="1400" dirty="0"/>
              <a:t>Honors, AP, etc.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</a:t>
            </a:r>
            <a:r>
              <a:rPr lang="en-US" sz="1400" dirty="0"/>
              <a:t>: ELL, Gifted, etc.</a:t>
            </a:r>
          </a:p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10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89070" y="2857886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1621" y="4413729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790" y="2050784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803" y="3461900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80005" y="4949981"/>
            <a:ext cx="599535" cy="67710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Rectangle 39"/>
          <p:cNvSpPr/>
          <p:nvPr/>
        </p:nvSpPr>
        <p:spPr>
          <a:xfrm>
            <a:off x="4832503" y="6054453"/>
            <a:ext cx="844617" cy="98024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1" name="Rectangle 40"/>
          <p:cNvSpPr/>
          <p:nvPr/>
        </p:nvSpPr>
        <p:spPr>
          <a:xfrm>
            <a:off x="5673012" y="6054453"/>
            <a:ext cx="930991" cy="98024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2" name="Rectangle 41"/>
          <p:cNvSpPr/>
          <p:nvPr/>
        </p:nvSpPr>
        <p:spPr>
          <a:xfrm>
            <a:off x="6599875" y="6048201"/>
            <a:ext cx="844617" cy="9802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3" name="Rectangle 42"/>
          <p:cNvSpPr/>
          <p:nvPr/>
        </p:nvSpPr>
        <p:spPr>
          <a:xfrm>
            <a:off x="3988939" y="6054453"/>
            <a:ext cx="844617" cy="980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4" name="Rectangle 43"/>
          <p:cNvSpPr/>
          <p:nvPr/>
        </p:nvSpPr>
        <p:spPr>
          <a:xfrm>
            <a:off x="7441559" y="6048201"/>
            <a:ext cx="844617" cy="98024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0" name="Freeform 99"/>
          <p:cNvSpPr/>
          <p:nvPr/>
        </p:nvSpPr>
        <p:spPr>
          <a:xfrm>
            <a:off x="3991057" y="5627090"/>
            <a:ext cx="1672492" cy="430779"/>
          </a:xfrm>
          <a:custGeom>
            <a:avLst/>
            <a:gdLst>
              <a:gd name="connsiteX0" fmla="*/ 983443 w 1254369"/>
              <a:gd name="connsiteY0" fmla="*/ 0 h 323084"/>
              <a:gd name="connsiteX1" fmla="*/ 986644 w 1254369"/>
              <a:gd name="connsiteY1" fmla="*/ 0 h 323084"/>
              <a:gd name="connsiteX2" fmla="*/ 1058224 w 1254369"/>
              <a:gd name="connsiteY2" fmla="*/ 0 h 323084"/>
              <a:gd name="connsiteX3" fmla="*/ 1063213 w 1254369"/>
              <a:gd name="connsiteY3" fmla="*/ 0 h 323084"/>
              <a:gd name="connsiteX4" fmla="*/ 1174598 w 1254369"/>
              <a:gd name="connsiteY4" fmla="*/ 0 h 323084"/>
              <a:gd name="connsiteX5" fmla="*/ 1226451 w 1254369"/>
              <a:gd name="connsiteY5" fmla="*/ 0 h 323084"/>
              <a:gd name="connsiteX6" fmla="*/ 1254368 w 1254369"/>
              <a:gd name="connsiteY6" fmla="*/ 0 h 323084"/>
              <a:gd name="connsiteX7" fmla="*/ 1254369 w 1254369"/>
              <a:gd name="connsiteY7" fmla="*/ 0 h 323084"/>
              <a:gd name="connsiteX8" fmla="*/ 632881 w 1254369"/>
              <a:gd name="connsiteY8" fmla="*/ 323084 h 323084"/>
              <a:gd name="connsiteX9" fmla="*/ 488294 w 1254369"/>
              <a:gd name="connsiteY9" fmla="*/ 323084 h 323084"/>
              <a:gd name="connsiteX10" fmla="*/ 436736 w 1254369"/>
              <a:gd name="connsiteY10" fmla="*/ 323084 h 323084"/>
              <a:gd name="connsiteX11" fmla="*/ 408524 w 1254369"/>
              <a:gd name="connsiteY11" fmla="*/ 323084 h 323084"/>
              <a:gd name="connsiteX12" fmla="*/ 297139 w 1254369"/>
              <a:gd name="connsiteY12" fmla="*/ 323084 h 323084"/>
              <a:gd name="connsiteX13" fmla="*/ 239807 w 1254369"/>
              <a:gd name="connsiteY13" fmla="*/ 323084 h 323084"/>
              <a:gd name="connsiteX14" fmla="*/ 217369 w 1254369"/>
              <a:gd name="connsiteY14" fmla="*/ 323084 h 323084"/>
              <a:gd name="connsiteX15" fmla="*/ 0 w 1254369"/>
              <a:gd name="connsiteY15" fmla="*/ 323084 h 323084"/>
              <a:gd name="connsiteX16" fmla="*/ 972326 w 1254369"/>
              <a:gd name="connsiteY16" fmla="*/ 4689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983443" y="0"/>
                </a:moveTo>
                <a:lnTo>
                  <a:pt x="986644" y="0"/>
                </a:lnTo>
                <a:lnTo>
                  <a:pt x="1058224" y="0"/>
                </a:lnTo>
                <a:lnTo>
                  <a:pt x="1063213" y="0"/>
                </a:lnTo>
                <a:lnTo>
                  <a:pt x="1174598" y="0"/>
                </a:lnTo>
                <a:lnTo>
                  <a:pt x="1226451" y="0"/>
                </a:lnTo>
                <a:lnTo>
                  <a:pt x="1254368" y="0"/>
                </a:lnTo>
                <a:lnTo>
                  <a:pt x="1254369" y="0"/>
                </a:lnTo>
                <a:lnTo>
                  <a:pt x="632881" y="323084"/>
                </a:lnTo>
                <a:lnTo>
                  <a:pt x="488294" y="323084"/>
                </a:lnTo>
                <a:lnTo>
                  <a:pt x="436736" y="323084"/>
                </a:lnTo>
                <a:lnTo>
                  <a:pt x="408524" y="323084"/>
                </a:lnTo>
                <a:lnTo>
                  <a:pt x="297139" y="323084"/>
                </a:lnTo>
                <a:lnTo>
                  <a:pt x="239807" y="323084"/>
                </a:lnTo>
                <a:lnTo>
                  <a:pt x="217369" y="323084"/>
                </a:lnTo>
                <a:lnTo>
                  <a:pt x="0" y="323084"/>
                </a:lnTo>
                <a:lnTo>
                  <a:pt x="972326" y="46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1" name="Freeform 70"/>
          <p:cNvSpPr/>
          <p:nvPr/>
        </p:nvSpPr>
        <p:spPr>
          <a:xfrm>
            <a:off x="4809069" y="5627090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7" name="Freeform 66"/>
          <p:cNvSpPr/>
          <p:nvPr/>
        </p:nvSpPr>
        <p:spPr>
          <a:xfrm flipH="1">
            <a:off x="6629075" y="5627090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8" name="Freeform 67"/>
          <p:cNvSpPr/>
          <p:nvPr/>
        </p:nvSpPr>
        <p:spPr>
          <a:xfrm flipH="1">
            <a:off x="6310281" y="5627090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9" name="Freeform 68"/>
          <p:cNvSpPr/>
          <p:nvPr/>
        </p:nvSpPr>
        <p:spPr>
          <a:xfrm>
            <a:off x="5656467" y="5627090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75" name="Oval 74"/>
          <p:cNvSpPr/>
          <p:nvPr/>
        </p:nvSpPr>
        <p:spPr>
          <a:xfrm>
            <a:off x="4136301" y="1630946"/>
            <a:ext cx="846667" cy="846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6301" y="3006779"/>
            <a:ext cx="846667" cy="8466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6301" y="4509613"/>
            <a:ext cx="846667" cy="8466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6498" y="2456446"/>
            <a:ext cx="846667" cy="84666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6498" y="3994067"/>
            <a:ext cx="846667" cy="84666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327530" y="2604701"/>
            <a:ext cx="318771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3955 Unique Students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327530" y="4228977"/>
            <a:ext cx="3080108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484 Unique Courses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363844" y="4665048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3 School Years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412127" y="3174471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175,353 Rows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363844" y="1874675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125 Columns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877DC69-8D33-404A-A35D-06D018A8A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5889" y="4949981"/>
            <a:ext cx="2898816" cy="1874922"/>
          </a:xfrm>
          <a:prstGeom prst="rect">
            <a:avLst/>
          </a:prstGeom>
        </p:spPr>
      </p:pic>
      <p:pic>
        <p:nvPicPr>
          <p:cNvPr id="7" name="Graphic 6" descr="Children">
            <a:extLst>
              <a:ext uri="{FF2B5EF4-FFF2-40B4-BE49-F238E27FC236}">
                <a16:creationId xmlns:a16="http://schemas.microsoft.com/office/drawing/2014/main" id="{B14D9A38-EB7C-477A-8991-9C1913B29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957" y="2513453"/>
            <a:ext cx="701090" cy="701090"/>
          </a:xfrm>
          <a:prstGeom prst="rect">
            <a:avLst/>
          </a:prstGeom>
        </p:spPr>
      </p:pic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8299AE29-6BD0-4E43-84E4-F38901208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1802" y="4506877"/>
            <a:ext cx="828424" cy="828424"/>
          </a:xfrm>
          <a:prstGeom prst="rect">
            <a:avLst/>
          </a:prstGeom>
        </p:spPr>
      </p:pic>
      <p:pic>
        <p:nvPicPr>
          <p:cNvPr id="11" name="Graphic 10" descr="Barcode">
            <a:extLst>
              <a:ext uri="{FF2B5EF4-FFF2-40B4-BE49-F238E27FC236}">
                <a16:creationId xmlns:a16="http://schemas.microsoft.com/office/drawing/2014/main" id="{380E8C74-7AA5-4AA3-8D67-B7D4564211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7575" y="1700165"/>
            <a:ext cx="704118" cy="704118"/>
          </a:xfrm>
          <a:prstGeom prst="rect">
            <a:avLst/>
          </a:prstGeom>
        </p:spPr>
      </p:pic>
      <p:pic>
        <p:nvPicPr>
          <p:cNvPr id="54" name="Graphic 53" descr="Barcode">
            <a:extLst>
              <a:ext uri="{FF2B5EF4-FFF2-40B4-BE49-F238E27FC236}">
                <a16:creationId xmlns:a16="http://schemas.microsoft.com/office/drawing/2014/main" id="{BA9810C7-9116-4A2D-B85D-EC375255F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4199860" y="3058719"/>
            <a:ext cx="704118" cy="704118"/>
          </a:xfrm>
          <a:prstGeom prst="rect">
            <a:avLst/>
          </a:prstGeom>
        </p:spPr>
      </p:pic>
      <p:pic>
        <p:nvPicPr>
          <p:cNvPr id="13" name="Graphic 12" descr="Books">
            <a:extLst>
              <a:ext uri="{FF2B5EF4-FFF2-40B4-BE49-F238E27FC236}">
                <a16:creationId xmlns:a16="http://schemas.microsoft.com/office/drawing/2014/main" id="{727BB51D-DBF8-405A-9677-F78D7B5B61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5725" y="4053612"/>
            <a:ext cx="708212" cy="708212"/>
          </a:xfrm>
          <a:prstGeom prst="rect">
            <a:avLst/>
          </a:prstGeom>
        </p:spPr>
      </p:pic>
      <p:pic>
        <p:nvPicPr>
          <p:cNvPr id="39" name="Graphic 38" descr="Mountains">
            <a:extLst>
              <a:ext uri="{FF2B5EF4-FFF2-40B4-BE49-F238E27FC236}">
                <a16:creationId xmlns:a16="http://schemas.microsoft.com/office/drawing/2014/main" id="{F7235EC4-B86D-483D-9FB2-BCC80A951C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75457" y="3853446"/>
            <a:ext cx="914400" cy="914400"/>
          </a:xfrm>
          <a:prstGeom prst="rect">
            <a:avLst/>
          </a:prstGeom>
        </p:spPr>
      </p:pic>
      <p:pic>
        <p:nvPicPr>
          <p:cNvPr id="46" name="Graphic 45" descr="Mountains">
            <a:extLst>
              <a:ext uri="{FF2B5EF4-FFF2-40B4-BE49-F238E27FC236}">
                <a16:creationId xmlns:a16="http://schemas.microsoft.com/office/drawing/2014/main" id="{81623C6F-7A9E-496C-824B-FD9B9F2E3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1876" y="1803885"/>
            <a:ext cx="914400" cy="914400"/>
          </a:xfrm>
          <a:prstGeom prst="rect">
            <a:avLst/>
          </a:prstGeom>
        </p:spPr>
      </p:pic>
      <p:pic>
        <p:nvPicPr>
          <p:cNvPr id="47" name="Graphic 46" descr="Mountains">
            <a:extLst>
              <a:ext uri="{FF2B5EF4-FFF2-40B4-BE49-F238E27FC236}">
                <a16:creationId xmlns:a16="http://schemas.microsoft.com/office/drawing/2014/main" id="{6FA908D3-0B02-4D03-AC42-3BDB449FDD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30593" y="342816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23508C-68F0-4762-A709-134C620EBA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0240" y="2374560"/>
              <a:ext cx="9608040" cy="3169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23508C-68F0-4762-A709-134C620EB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90880" y="2365200"/>
                <a:ext cx="9626760" cy="31878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C3A677A-6E9B-443D-94E2-6D28993F49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63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06"/>
    </mc:Choice>
    <mc:Fallback>
      <p:transition spd="slow" advTm="144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00" grpId="0" animBg="1"/>
      <p:bldP spid="71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7" grpId="0"/>
      <p:bldP spid="90" grpId="0"/>
      <p:bldP spid="93" grpId="0"/>
      <p:bldP spid="96" grpId="0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7A177-54F5-4229-B7A1-78B855B2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026" y="1409518"/>
            <a:ext cx="9383484" cy="549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FF81E-6834-45F5-A079-122083A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F5BAB8-30F4-4417-8916-1B92E4FA63C4}"/>
              </a:ext>
            </a:extLst>
          </p:cNvPr>
          <p:cNvSpPr txBox="1">
            <a:spLocks/>
          </p:cNvSpPr>
          <p:nvPr/>
        </p:nvSpPr>
        <p:spPr>
          <a:xfrm>
            <a:off x="10834078" y="2612358"/>
            <a:ext cx="8070868" cy="325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600" b="1" dirty="0">
                <a:solidFill>
                  <a:srgbClr val="000080"/>
                </a:solidFill>
              </a:rPr>
              <a:t>Outcome</a:t>
            </a:r>
          </a:p>
          <a:p>
            <a:pPr marL="0" indent="0">
              <a:buFont typeface="Wingdings 3" charset="2"/>
              <a:buNone/>
            </a:pPr>
            <a:r>
              <a:rPr lang="en-US" sz="1600" b="1" dirty="0">
                <a:solidFill>
                  <a:srgbClr val="C6E2FF"/>
                </a:solidFill>
              </a:rPr>
              <a:t>Predictors</a:t>
            </a:r>
            <a:endParaRPr lang="en-US" sz="1600" b="1" dirty="0">
              <a:solidFill>
                <a:srgbClr val="00008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8578B5-29C8-4188-84D3-2D4D7C68DE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2480" y="2118960"/>
              <a:ext cx="8484480" cy="4493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8578B5-29C8-4188-84D3-2D4D7C68D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120" y="2109600"/>
                <a:ext cx="8503200" cy="45118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46F9A58-9C73-4D7B-AD06-1B4FE26E2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51"/>
    </mc:Choice>
    <mc:Fallback>
      <p:transition spd="slow" advTm="5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FF7A-D353-4ECD-B090-EB18AC8A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54283" y="527188"/>
            <a:ext cx="8911687" cy="12808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6"/>
                </a:solidFill>
              </a:rPr>
              <a:t>Physics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1A8B3-8955-4308-BD94-C975E3015A88}"/>
              </a:ext>
            </a:extLst>
          </p:cNvPr>
          <p:cNvCxnSpPr>
            <a:cxnSpLocks/>
          </p:cNvCxnSpPr>
          <p:nvPr/>
        </p:nvCxnSpPr>
        <p:spPr>
          <a:xfrm flipV="1">
            <a:off x="3894885" y="5801445"/>
            <a:ext cx="5455280" cy="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D32C2-DB65-455E-8115-4FC612D73FC4}"/>
              </a:ext>
            </a:extLst>
          </p:cNvPr>
          <p:cNvSpPr/>
          <p:nvPr/>
        </p:nvSpPr>
        <p:spPr>
          <a:xfrm>
            <a:off x="3904794" y="4568093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30</a:t>
            </a:r>
          </a:p>
          <a:p>
            <a:pPr algn="ctr"/>
            <a:r>
              <a:rPr lang="en-US" sz="2400" dirty="0"/>
              <a:t>9%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590573E-557D-4E30-9B52-CDF63925BB69}"/>
              </a:ext>
            </a:extLst>
          </p:cNvPr>
          <p:cNvSpPr txBox="1">
            <a:spLocks/>
          </p:cNvSpPr>
          <p:nvPr/>
        </p:nvSpPr>
        <p:spPr>
          <a:xfrm>
            <a:off x="3904794" y="645387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Number of Quarters Passed of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CEC6E2-7D4D-4393-9C3E-F4EA78A01C2D}"/>
              </a:ext>
            </a:extLst>
          </p:cNvPr>
          <p:cNvSpPr txBox="1">
            <a:spLocks/>
          </p:cNvSpPr>
          <p:nvPr/>
        </p:nvSpPr>
        <p:spPr>
          <a:xfrm>
            <a:off x="2775044" y="208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Semesters Passed of </a:t>
            </a:r>
            <a:r>
              <a:rPr lang="en-US" sz="2800" dirty="0">
                <a:solidFill>
                  <a:schemeClr val="accent6"/>
                </a:solidFill>
              </a:rPr>
              <a:t>Physics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vs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 pass is equal to an A, B, or C in 1 quarter. For example, 3 means the student passed 3 quarters with an A, B or C and failed 1 quarter with a D or F.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C4707-CE48-46AF-9F7D-4F8FAD058993}"/>
              </a:ext>
            </a:extLst>
          </p:cNvPr>
          <p:cNvSpPr/>
          <p:nvPr/>
        </p:nvSpPr>
        <p:spPr>
          <a:xfrm>
            <a:off x="5373134" y="3334738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  <a:p>
            <a:pPr algn="ctr"/>
            <a:r>
              <a:rPr lang="en-US" sz="2400" dirty="0"/>
              <a:t>3%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17049-E2E1-44FE-BBF4-2BF84340399C}"/>
              </a:ext>
            </a:extLst>
          </p:cNvPr>
          <p:cNvSpPr/>
          <p:nvPr/>
        </p:nvSpPr>
        <p:spPr>
          <a:xfrm>
            <a:off x="6843194" y="2101386"/>
            <a:ext cx="1468120" cy="1233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159</a:t>
            </a:r>
          </a:p>
          <a:p>
            <a:pPr algn="ctr"/>
            <a:r>
              <a:rPr lang="en-US" sz="2400" dirty="0"/>
              <a:t>50%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EB327F-AAA6-476A-8A0F-E2B56FE5B761}"/>
              </a:ext>
            </a:extLst>
          </p:cNvPr>
          <p:cNvSpPr txBox="1">
            <a:spLocks/>
          </p:cNvSpPr>
          <p:nvPr/>
        </p:nvSpPr>
        <p:spPr>
          <a:xfrm>
            <a:off x="4249279" y="591594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497E8-86C9-40FA-843D-13DCB1E40C42}"/>
              </a:ext>
            </a:extLst>
          </p:cNvPr>
          <p:cNvSpPr txBox="1">
            <a:spLocks/>
          </p:cNvSpPr>
          <p:nvPr/>
        </p:nvSpPr>
        <p:spPr>
          <a:xfrm>
            <a:off x="5999829" y="5873254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CE5878-6828-4983-B59A-F9B8B3AACAEB}"/>
              </a:ext>
            </a:extLst>
          </p:cNvPr>
          <p:cNvSpPr txBox="1">
            <a:spLocks/>
          </p:cNvSpPr>
          <p:nvPr/>
        </p:nvSpPr>
        <p:spPr>
          <a:xfrm>
            <a:off x="7637517" y="5894604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95F7A85-94E5-4F7A-AC8B-BCB18ED28498}"/>
              </a:ext>
            </a:extLst>
          </p:cNvPr>
          <p:cNvSpPr txBox="1">
            <a:spLocks/>
          </p:cNvSpPr>
          <p:nvPr/>
        </p:nvSpPr>
        <p:spPr>
          <a:xfrm>
            <a:off x="2989915" y="4997943"/>
            <a:ext cx="914660" cy="145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0, 1, 2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C7491D-259F-4EE5-B99B-3C5B347FC7B8}"/>
              </a:ext>
            </a:extLst>
          </p:cNvPr>
          <p:cNvSpPr txBox="1">
            <a:spLocks/>
          </p:cNvSpPr>
          <p:nvPr/>
        </p:nvSpPr>
        <p:spPr>
          <a:xfrm>
            <a:off x="3451438" y="3663797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DA0D4AD-A376-4E9A-BE4B-C6B35B6BF70C}"/>
              </a:ext>
            </a:extLst>
          </p:cNvPr>
          <p:cNvSpPr txBox="1">
            <a:spLocks/>
          </p:cNvSpPr>
          <p:nvPr/>
        </p:nvSpPr>
        <p:spPr>
          <a:xfrm>
            <a:off x="3451438" y="2475922"/>
            <a:ext cx="7044650" cy="128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D325CA-F35D-4972-83E9-C0B09111AF94}"/>
              </a:ext>
            </a:extLst>
          </p:cNvPr>
          <p:cNvCxnSpPr>
            <a:cxnSpLocks/>
          </p:cNvCxnSpPr>
          <p:nvPr/>
        </p:nvCxnSpPr>
        <p:spPr>
          <a:xfrm flipH="1" flipV="1">
            <a:off x="3874344" y="1734144"/>
            <a:ext cx="30450" cy="41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FBE9BCD1-EB84-4337-9B78-FCFD2EA54A22}"/>
              </a:ext>
            </a:extLst>
          </p:cNvPr>
          <p:cNvSpPr txBox="1">
            <a:spLocks/>
          </p:cNvSpPr>
          <p:nvPr/>
        </p:nvSpPr>
        <p:spPr>
          <a:xfrm>
            <a:off x="4638854" y="1807354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68 students (21%)  passed more quarters of </a:t>
            </a:r>
            <a:r>
              <a:rPr lang="en-US" sz="1800" dirty="0">
                <a:solidFill>
                  <a:schemeClr val="accent6"/>
                </a:solidFill>
              </a:rPr>
              <a:t>Physics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FB2EFF8-2A27-48BE-AB57-F4A2C76BC7A8}"/>
              </a:ext>
            </a:extLst>
          </p:cNvPr>
          <p:cNvSpPr txBox="1">
            <a:spLocks/>
          </p:cNvSpPr>
          <p:nvPr/>
        </p:nvSpPr>
        <p:spPr>
          <a:xfrm>
            <a:off x="7195300" y="4312198"/>
            <a:ext cx="1730364" cy="11377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59 students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(18%) passed more quarters of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Biology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B36755-DD27-4D09-8A32-85BCC5AD45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65000" y="940680"/>
              <a:ext cx="7068960" cy="4803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B36755-DD27-4D09-8A32-85BCC5AD4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5640" y="931320"/>
                <a:ext cx="7087680" cy="4822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EC3A2F4-1732-45C3-BF51-8DD44E78F0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754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97"/>
    </mc:Choice>
    <mc:Fallback>
      <p:transition spd="slow" advTm="15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15" grpId="0" animBg="1"/>
      <p:bldP spid="20" grpId="0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92B105-4947-4299-ACCD-6CF6D7896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335" y="1623788"/>
            <a:ext cx="4760023" cy="1538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42ECF-A7D4-40EC-8756-B5274506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9260822" cy="1280890"/>
          </a:xfrm>
        </p:spPr>
        <p:txBody>
          <a:bodyPr>
            <a:normAutofit/>
          </a:bodyPr>
          <a:lstStyle/>
          <a:p>
            <a:r>
              <a:rPr lang="en-US" dirty="0"/>
              <a:t>Predicting Physics (9</a:t>
            </a:r>
            <a:r>
              <a:rPr lang="en-US" baseline="30000" dirty="0"/>
              <a:t>th</a:t>
            </a:r>
            <a:r>
              <a:rPr lang="en-US" dirty="0"/>
              <a:t>) Success</a:t>
            </a:r>
            <a:br>
              <a:rPr lang="en-US" dirty="0"/>
            </a:br>
            <a:r>
              <a:rPr lang="en-US" sz="2400" dirty="0"/>
              <a:t>Decision Trees (</a:t>
            </a:r>
            <a:r>
              <a:rPr lang="en-US" sz="2400" dirty="0" err="1"/>
              <a:t>rpart</a:t>
            </a:r>
            <a:r>
              <a:rPr lang="en-US" sz="2400" dirty="0"/>
              <a:t> package) -  86% Accuracy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9557A-4C13-4F0B-9F3E-941FBC92280D}"/>
              </a:ext>
            </a:extLst>
          </p:cNvPr>
          <p:cNvSpPr/>
          <p:nvPr/>
        </p:nvSpPr>
        <p:spPr>
          <a:xfrm>
            <a:off x="9887368" y="4797666"/>
            <a:ext cx="2304632" cy="209454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</a:t>
            </a:r>
            <a:r>
              <a:rPr lang="en-US" sz="1400" dirty="0"/>
              <a:t>: Math, English, History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Type of class: </a:t>
            </a:r>
            <a:r>
              <a:rPr lang="en-US" sz="1400" dirty="0"/>
              <a:t>Honors, AP, etc.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</a:t>
            </a:r>
            <a:r>
              <a:rPr lang="en-US" sz="1400" dirty="0"/>
              <a:t>: ELL, Gifted, etc.</a:t>
            </a:r>
          </a:p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DC679-188A-4862-B2F4-B7D91D144B91}"/>
              </a:ext>
            </a:extLst>
          </p:cNvPr>
          <p:cNvSpPr txBox="1"/>
          <p:nvPr/>
        </p:nvSpPr>
        <p:spPr>
          <a:xfrm>
            <a:off x="9887368" y="3821477"/>
            <a:ext cx="2304632" cy="984885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Physics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DB2F9-1CCF-4382-8BA6-B61BE2F86F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16" b="4568"/>
          <a:stretch/>
        </p:blipFill>
        <p:spPr>
          <a:xfrm>
            <a:off x="1028294" y="2344431"/>
            <a:ext cx="7550187" cy="431552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3989D3-B435-4939-B948-905409EDF66A}"/>
              </a:ext>
            </a:extLst>
          </p:cNvPr>
          <p:cNvSpPr/>
          <p:nvPr/>
        </p:nvSpPr>
        <p:spPr>
          <a:xfrm>
            <a:off x="7223335" y="2529762"/>
            <a:ext cx="4436875" cy="207406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DD99A7-7153-433C-8E10-043528D97E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3960" y="3570840"/>
              <a:ext cx="9617040" cy="3096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DD99A7-7153-433C-8E10-043528D97E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4600" y="3561480"/>
                <a:ext cx="9635760" cy="31147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73A05F-5B29-4867-81C1-97E83E3731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826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90"/>
    </mc:Choice>
    <mc:Fallback>
      <p:transition spd="slow" advTm="19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C751-1073-4865-8C84-E9A093D7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Chemistry (10</a:t>
            </a:r>
            <a:r>
              <a:rPr lang="en-US" baseline="30000" dirty="0"/>
              <a:t>th</a:t>
            </a:r>
            <a:r>
              <a:rPr lang="en-US" dirty="0"/>
              <a:t>) Success</a:t>
            </a:r>
            <a:br>
              <a:rPr lang="en-US" sz="2800" dirty="0"/>
            </a:br>
            <a:r>
              <a:rPr lang="en-US" sz="2400" dirty="0"/>
              <a:t>Decision Trees (</a:t>
            </a:r>
            <a:r>
              <a:rPr lang="en-US" sz="2400" dirty="0" err="1"/>
              <a:t>rpart</a:t>
            </a:r>
            <a:r>
              <a:rPr lang="en-US" sz="2400" dirty="0"/>
              <a:t>) - 77.7% Accuracy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0C0C4-E5CF-43C6-A45E-3A7DC2A7BF53}"/>
              </a:ext>
            </a:extLst>
          </p:cNvPr>
          <p:cNvSpPr/>
          <p:nvPr/>
        </p:nvSpPr>
        <p:spPr>
          <a:xfrm>
            <a:off x="9887368" y="4866044"/>
            <a:ext cx="2304632" cy="1991956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</a:t>
            </a:r>
            <a:r>
              <a:rPr lang="en-US" sz="1400" dirty="0"/>
              <a:t>: 9</a:t>
            </a:r>
            <a:r>
              <a:rPr lang="en-US" sz="1400" baseline="30000" dirty="0"/>
              <a:t>th</a:t>
            </a:r>
            <a:r>
              <a:rPr lang="en-US" sz="1400" dirty="0"/>
              <a:t> grade Math, English, History, Physics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Type of class: </a:t>
            </a:r>
            <a:r>
              <a:rPr lang="en-US" sz="1400" dirty="0"/>
              <a:t>Honors, AP, etc.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</a:t>
            </a:r>
            <a:r>
              <a:rPr lang="en-US" sz="1400" dirty="0"/>
              <a:t>: ELL, Gifted,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26AB8-2D85-4039-88A0-1B3329C50322}"/>
              </a:ext>
            </a:extLst>
          </p:cNvPr>
          <p:cNvSpPr txBox="1"/>
          <p:nvPr/>
        </p:nvSpPr>
        <p:spPr>
          <a:xfrm>
            <a:off x="9887368" y="3634938"/>
            <a:ext cx="2304632" cy="12311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Chemistry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68B34-B06B-456A-BB2C-6E136DF80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70" y="2047875"/>
            <a:ext cx="5543550" cy="2762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299FC-D862-409D-90F2-AED373685286}"/>
              </a:ext>
            </a:extLst>
          </p:cNvPr>
          <p:cNvSpPr/>
          <p:nvPr/>
        </p:nvSpPr>
        <p:spPr>
          <a:xfrm>
            <a:off x="376770" y="2406133"/>
            <a:ext cx="5543550" cy="1009627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4E493-9177-40A0-882D-8AC5CB186D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11"/>
          <a:stretch/>
        </p:blipFill>
        <p:spPr>
          <a:xfrm>
            <a:off x="2473259" y="2127375"/>
            <a:ext cx="7088263" cy="41989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4A4FD1-7A9E-49BD-9089-ADD0297393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4560" y="1735200"/>
              <a:ext cx="8685360" cy="3963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4A4FD1-7A9E-49BD-9089-ADD0297393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5200" y="1725840"/>
                <a:ext cx="8704080" cy="39823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B830571-613B-4362-93B0-B3E104CDAD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79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76"/>
    </mc:Choice>
    <mc:Fallback>
      <p:transition spd="slow" advTm="104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C751-1073-4865-8C84-E9A093D7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9241113" cy="1280890"/>
          </a:xfrm>
        </p:spPr>
        <p:txBody>
          <a:bodyPr>
            <a:normAutofit/>
          </a:bodyPr>
          <a:lstStyle/>
          <a:p>
            <a:r>
              <a:rPr lang="en-US" dirty="0"/>
              <a:t>Predicting Biology (11</a:t>
            </a:r>
            <a:r>
              <a:rPr lang="en-US" baseline="30000" dirty="0"/>
              <a:t>th</a:t>
            </a:r>
            <a:r>
              <a:rPr lang="en-US" dirty="0"/>
              <a:t>) Success </a:t>
            </a:r>
            <a:br>
              <a:rPr lang="en-US" sz="3200" dirty="0"/>
            </a:br>
            <a:r>
              <a:rPr lang="en-US" sz="2400" dirty="0"/>
              <a:t>Decision Trees (</a:t>
            </a:r>
            <a:r>
              <a:rPr lang="en-US" sz="2400" dirty="0" err="1"/>
              <a:t>rpart</a:t>
            </a:r>
            <a:r>
              <a:rPr lang="en-US" sz="2400" dirty="0"/>
              <a:t>) - 78% accuracy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0C0C4-E5CF-43C6-A45E-3A7DC2A7BF53}"/>
              </a:ext>
            </a:extLst>
          </p:cNvPr>
          <p:cNvSpPr/>
          <p:nvPr/>
        </p:nvSpPr>
        <p:spPr>
          <a:xfrm>
            <a:off x="9887368" y="4804790"/>
            <a:ext cx="2304632" cy="2194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Classes</a:t>
            </a:r>
            <a:r>
              <a:rPr lang="en-US" sz="1400" dirty="0"/>
              <a:t>: 9</a:t>
            </a:r>
            <a:r>
              <a:rPr lang="en-US" sz="1400" baseline="30000" dirty="0"/>
              <a:t>th</a:t>
            </a:r>
            <a:r>
              <a:rPr lang="en-US" sz="1400" dirty="0"/>
              <a:t> grade Math, English, History, Physics, 10</a:t>
            </a:r>
            <a:r>
              <a:rPr lang="en-US" sz="1400" baseline="30000" dirty="0"/>
              <a:t>th</a:t>
            </a:r>
            <a:r>
              <a:rPr lang="en-US" sz="1400" dirty="0"/>
              <a:t> grade Chemistry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Type of class: </a:t>
            </a:r>
            <a:r>
              <a:rPr lang="en-US" sz="1400" dirty="0"/>
              <a:t>Honors, AP, etc.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Demographics</a:t>
            </a:r>
            <a:r>
              <a:rPr lang="en-US" sz="1400" dirty="0"/>
              <a:t>: ELL, Gifted,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26AB8-2D85-4039-88A0-1B3329C50322}"/>
              </a:ext>
            </a:extLst>
          </p:cNvPr>
          <p:cNvSpPr txBox="1"/>
          <p:nvPr/>
        </p:nvSpPr>
        <p:spPr>
          <a:xfrm>
            <a:off x="9887368" y="3563051"/>
            <a:ext cx="2304632" cy="1231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Outcome: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pass (4 semesters) or fail (≤ 3) Chemistry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21BE6-8931-4709-8464-CFACB5E62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71"/>
          <a:stretch/>
        </p:blipFill>
        <p:spPr>
          <a:xfrm>
            <a:off x="1732196" y="2068507"/>
            <a:ext cx="7482962" cy="4411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FA9DB-0511-44AD-8A41-BFE789B19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2" t="11262" r="10057" b="14212"/>
          <a:stretch/>
        </p:blipFill>
        <p:spPr>
          <a:xfrm>
            <a:off x="1844406" y="1915632"/>
            <a:ext cx="7916284" cy="4564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967264-022C-4286-8E62-457BABEC1C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0800" y="3908520"/>
              <a:ext cx="9050760" cy="2338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967264-022C-4286-8E62-457BABEC1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1440" y="3899160"/>
                <a:ext cx="9069480" cy="23569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EDFED99-A582-4A16-A846-B64CC84B4C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73"/>
    </mc:Choice>
    <mc:Fallback>
      <p:transition spd="slow" advTm="99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10707" y="1422233"/>
            <a:ext cx="2848104" cy="111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Demographics Downplayed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Core classes are key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3507675" y="1088740"/>
            <a:ext cx="5167376" cy="4580936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84106" y="1771374"/>
              <a:ext cx="2603289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84106" y="4898817"/>
              <a:ext cx="2603289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096000" y="3412525"/>
              <a:ext cx="2579051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07675" y="3412525"/>
              <a:ext cx="2535640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9311867" y="3889798"/>
            <a:ext cx="2112726" cy="172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Physics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Slightly more students pass more semesters in Physics than Biology or Chemistry. </a:t>
            </a:r>
            <a:r>
              <a:rPr lang="en-US" sz="1400" b="1" dirty="0"/>
              <a:t>Most pass the same number of semesters for both.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0787" y="1975607"/>
            <a:ext cx="2625855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/>
              <a:t>Chemistry Success</a:t>
            </a:r>
          </a:p>
          <a:p>
            <a:pPr algn="r">
              <a:lnSpc>
                <a:spcPct val="90000"/>
              </a:lnSpc>
            </a:pPr>
            <a:r>
              <a:rPr lang="en-US" sz="1400" dirty="0"/>
              <a:t>Chemistry success can determine success in Biology better than freshman year grades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31156" y="4986629"/>
            <a:ext cx="2727892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/>
              <a:t>Science Scores Are Not Independent</a:t>
            </a:r>
          </a:p>
          <a:p>
            <a:pPr algn="r">
              <a:lnSpc>
                <a:spcPct val="90000"/>
              </a:lnSpc>
            </a:pPr>
            <a:r>
              <a:rPr lang="en-US" sz="1400" dirty="0"/>
              <a:t>Success in one relates to success in another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023C4EC3-E5EC-4B5A-8ADE-261A064FD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6115" y="1746504"/>
            <a:ext cx="914400" cy="914400"/>
          </a:xfrm>
          <a:prstGeom prst="rect">
            <a:avLst/>
          </a:prstGeom>
        </p:spPr>
      </p:pic>
      <p:pic>
        <p:nvPicPr>
          <p:cNvPr id="11" name="Graphic 10" descr="Books">
            <a:extLst>
              <a:ext uri="{FF2B5EF4-FFF2-40B4-BE49-F238E27FC236}">
                <a16:creationId xmlns:a16="http://schemas.microsoft.com/office/drawing/2014/main" id="{9F403C15-91FA-488F-A7B4-B350A57CE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094" y="2978660"/>
            <a:ext cx="818686" cy="818686"/>
          </a:xfrm>
          <a:prstGeom prst="rect">
            <a:avLst/>
          </a:prstGeom>
        </p:spPr>
      </p:pic>
      <p:pic>
        <p:nvPicPr>
          <p:cNvPr id="14" name="Graphic 13" descr="Beaker">
            <a:extLst>
              <a:ext uri="{FF2B5EF4-FFF2-40B4-BE49-F238E27FC236}">
                <a16:creationId xmlns:a16="http://schemas.microsoft.com/office/drawing/2014/main" id="{1B72406A-FBB8-4683-A779-89FE7ED8A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8576" y="4206177"/>
            <a:ext cx="914400" cy="914400"/>
          </a:xfrm>
          <a:prstGeom prst="rect">
            <a:avLst/>
          </a:prstGeom>
        </p:spPr>
      </p:pic>
      <p:pic>
        <p:nvPicPr>
          <p:cNvPr id="16" name="Graphic 15" descr="Atom">
            <a:extLst>
              <a:ext uri="{FF2B5EF4-FFF2-40B4-BE49-F238E27FC236}">
                <a16:creationId xmlns:a16="http://schemas.microsoft.com/office/drawing/2014/main" id="{79C0C492-8211-4712-B91E-C326396267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77135" y="2924764"/>
            <a:ext cx="914400" cy="914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C88C1C-B7D0-411A-A518-B31F553700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27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7"/>
    </mc:Choice>
    <mc:Fallback>
      <p:transition spd="slow" advTm="5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7" grpId="0"/>
      <p:bldP spid="43" grpId="0"/>
      <p:bldP spid="46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12.3|6.3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2|33.6|18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4|5|10.3|4.3|17.5|2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4|4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1.8|4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6.9|3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3.3|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2|6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1928</TotalTime>
  <Words>1192</Words>
  <Application>Microsoft Office PowerPoint</Application>
  <PresentationFormat>Widescreen</PresentationFormat>
  <Paragraphs>209</Paragraphs>
  <Slides>21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Wisp</vt:lpstr>
      <vt:lpstr>Predicting Student Success in High School Sciences</vt:lpstr>
      <vt:lpstr>Motivations, Questions, and Limitations</vt:lpstr>
      <vt:lpstr>The Data</vt:lpstr>
      <vt:lpstr>Exploratory Data Analysis</vt:lpstr>
      <vt:lpstr>Number of Quarters Passed of Physics</vt:lpstr>
      <vt:lpstr>Predicting Physics (9th) Success Decision Trees (rpart package) -  86% Accuracy</vt:lpstr>
      <vt:lpstr>Predicting Chemistry (10th) Success Decision Trees (rpart) - 77.7% Accuracy </vt:lpstr>
      <vt:lpstr>Predicting Biology (11th) Success  Decision Trees (rpart) - 78% accuracy</vt:lpstr>
      <vt:lpstr>Recommendations</vt:lpstr>
      <vt:lpstr>Limitations</vt:lpstr>
      <vt:lpstr>Conclusion</vt:lpstr>
      <vt:lpstr>References</vt:lpstr>
      <vt:lpstr>APPENDIX</vt:lpstr>
      <vt:lpstr>The Process</vt:lpstr>
      <vt:lpstr>Number of Quarters Passed of Chemistry</vt:lpstr>
      <vt:lpstr>Number of Quarters Passed of Chemistry</vt:lpstr>
      <vt:lpstr>Exploratory Data Analysis</vt:lpstr>
      <vt:lpstr>Model 1 – Predicting Physics Success Logistic Regression – 78.6% Accuracy </vt:lpstr>
      <vt:lpstr>PowerPoint Presentation</vt:lpstr>
      <vt:lpstr>Model 2: Predicting Physics Success Random Forest - 68% Accuracy</vt:lpstr>
      <vt:lpstr>Model 3 – Predicting Physics Success Random Forest 86% Accuracy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Gentilella</dc:creator>
  <cp:lastModifiedBy>Dave Gentilella</cp:lastModifiedBy>
  <cp:revision>73</cp:revision>
  <dcterms:created xsi:type="dcterms:W3CDTF">2018-10-16T12:59:16Z</dcterms:created>
  <dcterms:modified xsi:type="dcterms:W3CDTF">2018-10-22T03:19:06Z</dcterms:modified>
</cp:coreProperties>
</file>